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9" r:id="rId8"/>
    <p:sldId id="278" r:id="rId9"/>
    <p:sldId id="276" r:id="rId10"/>
    <p:sldId id="261" r:id="rId11"/>
    <p:sldId id="279" r:id="rId12"/>
    <p:sldId id="260" r:id="rId13"/>
    <p:sldId id="263" r:id="rId14"/>
    <p:sldId id="262" r:id="rId15"/>
    <p:sldId id="266" r:id="rId16"/>
    <p:sldId id="277" r:id="rId17"/>
    <p:sldId id="267" r:id="rId18"/>
    <p:sldId id="274" r:id="rId19"/>
    <p:sldId id="268" r:id="rId20"/>
    <p:sldId id="271" r:id="rId21"/>
    <p:sldId id="270" r:id="rId22"/>
    <p:sldId id="272" r:id="rId23"/>
    <p:sldId id="273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4494BE-6CC0-4CB4-ACB7-1E419E44F848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995B25-54A7-4976-A8D0-06DAC10E302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ege@brooklyn.cuny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458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Welcome!!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457" y="3352800"/>
            <a:ext cx="83820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Students Travelling </a:t>
            </a:r>
            <a:r>
              <a:rPr lang="en-US" sz="4000" dirty="0"/>
              <a:t>A</a:t>
            </a:r>
            <a:r>
              <a:rPr lang="en-US" sz="4000" dirty="0" smtClean="0"/>
              <a:t>broad  </a:t>
            </a:r>
            <a:endParaRPr lang="en-US" sz="4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BC_Logo_207U_letter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429000" cy="14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jdoe\AppData\Local\Microsoft\Windows\Temporary Internet Files\Content.IE5\3Q3YQHZY\airplane-clip-art-fre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61501"/>
            <a:ext cx="288062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07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dirty="0" smtClean="0"/>
              <a:t>Make sure your luggage is appropriate for travel.</a:t>
            </a:r>
          </a:p>
          <a:p>
            <a:pPr lvl="1"/>
            <a:r>
              <a:rPr lang="en-US" sz="2400" dirty="0" smtClean="0"/>
              <a:t>Check your airlines policies regarding what you can and cannot bring in your luggage and in your carry-on.</a:t>
            </a:r>
          </a:p>
          <a:p>
            <a:pPr lvl="1"/>
            <a:r>
              <a:rPr lang="en-US" sz="2400" dirty="0" smtClean="0"/>
              <a:t>Know the weight limit and luggage count for your airline . You will have to pay a large fee if you exceed the limit!</a:t>
            </a:r>
          </a:p>
          <a:p>
            <a:pPr lvl="1"/>
            <a:r>
              <a:rPr lang="en-US" sz="2400" dirty="0" smtClean="0"/>
              <a:t>Mark your luggage with a tag or ribbon so you can easily identify it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8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to pack in your Carry-on luggage </a:t>
            </a:r>
          </a:p>
          <a:p>
            <a:pPr lvl="2"/>
            <a:r>
              <a:rPr lang="en-US" dirty="0"/>
              <a:t> All travel  documents you need  upon arrival, to get through  customs, and to get  to your accommodation. Leave copies at home and in your suitcase.   </a:t>
            </a:r>
          </a:p>
          <a:p>
            <a:pPr lvl="2"/>
            <a:r>
              <a:rPr lang="en-US" dirty="0"/>
              <a:t>Passport, money, and address/directions to your  </a:t>
            </a:r>
          </a:p>
          <a:p>
            <a:pPr lvl="2"/>
            <a:r>
              <a:rPr lang="en-US" dirty="0"/>
              <a:t>Medicine, glasses (take extra pair in luggage)</a:t>
            </a:r>
          </a:p>
          <a:p>
            <a:pPr lvl="2"/>
            <a:r>
              <a:rPr lang="en-US" dirty="0"/>
              <a:t> Phone numbers  and email   for contacts at host institution, accommodations and IEGE</a:t>
            </a:r>
          </a:p>
          <a:p>
            <a:pPr lvl="2"/>
            <a:r>
              <a:rPr lang="en-US" dirty="0"/>
              <a:t>Reading material, an empty water bottle, some packaged snacks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9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Packing continued…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Pack </a:t>
            </a:r>
            <a:r>
              <a:rPr lang="en-US" sz="2600" u="sng" dirty="0"/>
              <a:t>lightly</a:t>
            </a:r>
            <a:r>
              <a:rPr lang="en-US" sz="2600" dirty="0"/>
              <a:t> and </a:t>
            </a:r>
            <a:r>
              <a:rPr lang="en-US" sz="2600" dirty="0" smtClean="0"/>
              <a:t>plan to wear </a:t>
            </a:r>
            <a:r>
              <a:rPr lang="en-US" sz="2600" u="sng" dirty="0"/>
              <a:t>layers</a:t>
            </a:r>
            <a:r>
              <a:rPr lang="en-US" sz="2600" dirty="0"/>
              <a:t>- You can always purchase what you need abroad, over-packing is an unnecessary burden</a:t>
            </a:r>
            <a:r>
              <a:rPr lang="en-US" sz="2600" dirty="0" smtClean="0"/>
              <a:t>!</a:t>
            </a:r>
          </a:p>
          <a:p>
            <a:r>
              <a:rPr lang="en-US" sz="2600" dirty="0" smtClean="0"/>
              <a:t>Pack lightly. </a:t>
            </a:r>
          </a:p>
          <a:p>
            <a:r>
              <a:rPr lang="en-US" sz="2600" dirty="0" smtClean="0"/>
              <a:t>Research </a:t>
            </a:r>
            <a:r>
              <a:rPr lang="en-US" sz="2600" dirty="0"/>
              <a:t>the weather patterns in your host </a:t>
            </a:r>
            <a:r>
              <a:rPr lang="en-US" sz="2600" dirty="0" smtClean="0"/>
              <a:t>destination</a:t>
            </a:r>
          </a:p>
          <a:p>
            <a:r>
              <a:rPr lang="en-US" sz="2600" dirty="0" smtClean="0"/>
              <a:t>Get to know local dress codes and dress  expectations. In general, people in other countries dress much neater and more formally than in the US. No torn or stained clothes.</a:t>
            </a:r>
          </a:p>
          <a:p>
            <a:r>
              <a:rPr lang="en-US" sz="2600" dirty="0" smtClean="0"/>
              <a:t>Dress appropriately and respectfully for your destination.</a:t>
            </a:r>
            <a:endParaRPr lang="en-US" sz="2600" dirty="0"/>
          </a:p>
          <a:p>
            <a:r>
              <a:rPr lang="en-US" sz="2600" dirty="0" smtClean="0"/>
              <a:t>Pack lightly</a:t>
            </a:r>
          </a:p>
          <a:p>
            <a:r>
              <a:rPr lang="en-US" sz="2600" dirty="0" smtClean="0"/>
              <a:t>Plug adaptors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 descr="C:\Users\jdoe\AppData\Local\Microsoft\Windows\Temporary Internet Files\Content.IE5\YBQ4TOQL\koff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76800"/>
            <a:ext cx="1524000" cy="155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34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at the airport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Arrive  a </a:t>
            </a:r>
            <a:r>
              <a:rPr lang="en-US" sz="2400" u="sng" dirty="0" smtClean="0"/>
              <a:t>Minimum</a:t>
            </a:r>
            <a:r>
              <a:rPr lang="en-US" sz="2400" dirty="0" smtClean="0"/>
              <a:t> of three hours early at the right airport.  </a:t>
            </a:r>
          </a:p>
          <a:p>
            <a:r>
              <a:rPr lang="en-US" sz="2400" dirty="0" smtClean="0"/>
              <a:t>Have all documents, carry on, and luggage prepared</a:t>
            </a:r>
          </a:p>
          <a:p>
            <a:r>
              <a:rPr lang="en-US" sz="2400" dirty="0" smtClean="0"/>
              <a:t>Research your airport of departure and know where you are going</a:t>
            </a:r>
          </a:p>
          <a:p>
            <a:r>
              <a:rPr lang="en-US" sz="2400" dirty="0" smtClean="0"/>
              <a:t>Research your airport of arrival know how you will get from there to your accommodations. </a:t>
            </a:r>
          </a:p>
          <a:p>
            <a:r>
              <a:rPr lang="en-US" sz="2400" dirty="0" smtClean="0"/>
              <a:t>Have directions, contacts, and a plan for getting to your accommodation from the airport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715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Research your host 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Wingdings 2"/>
              <a:buChar char=""/>
            </a:pPr>
            <a:r>
              <a:rPr lang="en-US" sz="2400" dirty="0"/>
              <a:t>Buy a guide book like Lonely Planet or Rick </a:t>
            </a:r>
            <a:r>
              <a:rPr lang="en-US" sz="2400" dirty="0" smtClean="0"/>
              <a:t>Steve’s</a:t>
            </a:r>
          </a:p>
          <a:p>
            <a:r>
              <a:rPr lang="en-US" sz="2400" dirty="0" smtClean="0"/>
              <a:t>Before you go, do lots of research on your host destination!</a:t>
            </a:r>
          </a:p>
          <a:p>
            <a:pPr lvl="1"/>
            <a:r>
              <a:rPr lang="en-US" sz="2400" dirty="0" smtClean="0"/>
              <a:t>Weather</a:t>
            </a:r>
          </a:p>
          <a:p>
            <a:pPr lvl="1"/>
            <a:r>
              <a:rPr lang="en-US" sz="2400" dirty="0" smtClean="0"/>
              <a:t>Cultural Norms/Things not to do</a:t>
            </a:r>
          </a:p>
          <a:p>
            <a:pPr lvl="1"/>
            <a:r>
              <a:rPr lang="en-US" sz="2400" dirty="0" smtClean="0"/>
              <a:t>Travel warnings, dangers, things to be aware of</a:t>
            </a:r>
          </a:p>
          <a:p>
            <a:pPr lvl="1"/>
            <a:r>
              <a:rPr lang="en-US" sz="2400" dirty="0" smtClean="0"/>
              <a:t>Read articles on the internet about what to expect during your study abroad in “X” country.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66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While you are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Culture “shock” and getting over it</a:t>
            </a:r>
          </a:p>
          <a:p>
            <a:r>
              <a:rPr lang="en-US" sz="2400" dirty="0" smtClean="0"/>
              <a:t>Health and Safety</a:t>
            </a:r>
          </a:p>
          <a:p>
            <a:r>
              <a:rPr lang="en-US" sz="2400" dirty="0" smtClean="0"/>
              <a:t>Academics</a:t>
            </a:r>
          </a:p>
          <a:p>
            <a:r>
              <a:rPr lang="en-US" sz="2400" dirty="0" smtClean="0"/>
              <a:t>Communication</a:t>
            </a:r>
          </a:p>
          <a:p>
            <a:r>
              <a:rPr lang="en-US" sz="2400" dirty="0" smtClean="0"/>
              <a:t>Maximizing your experience &amp; Cultural Immersion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2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Shock!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Arrival</a:t>
            </a:r>
          </a:p>
          <a:p>
            <a:pPr marL="0" indent="0">
              <a:buNone/>
            </a:pPr>
            <a:r>
              <a:rPr lang="en-US" dirty="0" smtClean="0"/>
              <a:t>First weeks</a:t>
            </a:r>
          </a:p>
          <a:p>
            <a:pPr marL="0" indent="0">
              <a:buNone/>
            </a:pPr>
            <a:r>
              <a:rPr lang="en-US" dirty="0" smtClean="0"/>
              <a:t>Next few weeks</a:t>
            </a:r>
          </a:p>
          <a:p>
            <a:pPr marL="0" indent="0">
              <a:buNone/>
            </a:pPr>
            <a:r>
              <a:rPr lang="en-US" dirty="0" smtClean="0"/>
              <a:t>Coming up for air and being part of things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2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CISI Health/Travel Insurance Plan. Read it. </a:t>
            </a:r>
          </a:p>
          <a:p>
            <a:r>
              <a:rPr lang="en-US" sz="2400" dirty="0" smtClean="0"/>
              <a:t>Local Health Insurance</a:t>
            </a:r>
          </a:p>
          <a:p>
            <a:r>
              <a:rPr lang="en-US" sz="2400" dirty="0"/>
              <a:t>Emergency Phone </a:t>
            </a:r>
            <a:r>
              <a:rPr lang="en-US" sz="2400" dirty="0" smtClean="0"/>
              <a:t>Numbers</a:t>
            </a:r>
          </a:p>
          <a:p>
            <a:r>
              <a:rPr lang="en-US" sz="2400" dirty="0" smtClean="0"/>
              <a:t>Medicine</a:t>
            </a:r>
          </a:p>
          <a:p>
            <a:r>
              <a:rPr lang="en-US" sz="2400" dirty="0" smtClean="0"/>
              <a:t>What to do when you are sick</a:t>
            </a:r>
          </a:p>
          <a:p>
            <a:r>
              <a:rPr lang="en-US" sz="2400" dirty="0" smtClean="0"/>
              <a:t>Research local crime, annoyances  and dangers and know what to avoid</a:t>
            </a:r>
          </a:p>
          <a:p>
            <a:r>
              <a:rPr lang="en-US" sz="2400" dirty="0" smtClean="0"/>
              <a:t>Do not drive a car or motorbike while abroad</a:t>
            </a:r>
          </a:p>
          <a:p>
            <a:r>
              <a:rPr lang="en-US" sz="2400" dirty="0" smtClean="0"/>
              <a:t>Do not take drugs or abuse alcohol</a:t>
            </a:r>
          </a:p>
          <a:p>
            <a:r>
              <a:rPr lang="en-US" sz="2400" dirty="0" smtClean="0"/>
              <a:t>Take all the normal safety precautions you take at home and apply them abroad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5077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safety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Title IX Guidelines</a:t>
            </a:r>
          </a:p>
          <a:p>
            <a:pPr lvl="1"/>
            <a:r>
              <a:rPr lang="en-US" sz="2400" dirty="0" smtClean="0"/>
              <a:t>Read through the handout understand the process and your rights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22652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Academics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Complete a BC IEGE Course Equivalency Form </a:t>
            </a:r>
            <a:r>
              <a:rPr lang="en-US" sz="2600" u="sng" dirty="0" smtClean="0"/>
              <a:t>before</a:t>
            </a:r>
            <a:r>
              <a:rPr lang="en-US" sz="2600" dirty="0" smtClean="0"/>
              <a:t> you </a:t>
            </a:r>
            <a:r>
              <a:rPr lang="en-US" sz="2600" dirty="0"/>
              <a:t>leave. </a:t>
            </a:r>
            <a:endParaRPr lang="en-US" sz="2600" dirty="0" smtClean="0"/>
          </a:p>
          <a:p>
            <a:r>
              <a:rPr lang="en-US" sz="2600" dirty="0" smtClean="0"/>
              <a:t>Take your academics seriously. It may be more demanding.  </a:t>
            </a:r>
          </a:p>
          <a:p>
            <a:r>
              <a:rPr lang="en-US" sz="2600" dirty="0" smtClean="0"/>
              <a:t>It is </a:t>
            </a:r>
            <a:r>
              <a:rPr lang="en-US" sz="2600" u="sng" dirty="0" smtClean="0"/>
              <a:t>very</a:t>
            </a:r>
            <a:r>
              <a:rPr lang="en-US" sz="2600" dirty="0" smtClean="0"/>
              <a:t> important to learn early on host institution expectations for exams, class attendance and academic work.  Be ready to adjust your time management and academic habits.  </a:t>
            </a:r>
          </a:p>
          <a:p>
            <a:r>
              <a:rPr lang="en-US" sz="2600" dirty="0" smtClean="0"/>
              <a:t>If you experience difficulty, reach out </a:t>
            </a:r>
            <a:r>
              <a:rPr lang="en-US" sz="2600" u="sng" dirty="0" smtClean="0"/>
              <a:t>early on</a:t>
            </a:r>
            <a:r>
              <a:rPr lang="en-US" sz="2600" dirty="0"/>
              <a:t> </a:t>
            </a:r>
            <a:r>
              <a:rPr lang="en-US" sz="2600" dirty="0" smtClean="0"/>
              <a:t>to your  professors, the host institution’s  study abroad advisor, or IEGE  </a:t>
            </a:r>
            <a:endParaRPr lang="en-US" sz="2600" dirty="0"/>
          </a:p>
          <a:p>
            <a:r>
              <a:rPr lang="en-US" sz="2600" dirty="0" smtClean="0"/>
              <a:t>Enjoy your time abroad, but remember academics come first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2290" name="Picture 2" descr="C:\Users\jdoe\AppData\Local\Microsoft\Windows\Temporary Internet Files\Content.IE5\KQKPMLIM\pencil-silhouett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65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help you…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for your program</a:t>
            </a:r>
          </a:p>
          <a:p>
            <a:r>
              <a:rPr lang="en-US" dirty="0" smtClean="0"/>
              <a:t>Stay safe and maximize your experience while abroad</a:t>
            </a:r>
          </a:p>
          <a:p>
            <a:r>
              <a:rPr lang="en-US" dirty="0" smtClean="0"/>
              <a:t>Know what to expect when you return</a:t>
            </a:r>
            <a:endParaRPr lang="en-US" dirty="0"/>
          </a:p>
        </p:txBody>
      </p:sp>
      <p:pic>
        <p:nvPicPr>
          <p:cNvPr id="2052" name="Picture 4" descr="C:\Users\jdoe\AppData\Local\Microsoft\Windows\Temporary Internet Files\Content.IE5\EI96MADN\Issued_B-1,2_visa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0"/>
            <a:ext cx="5238334" cy="241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038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Communicating with Family and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Remember that the more time you spend communicating with family and friends, you might as well be at home and not abroad. </a:t>
            </a:r>
            <a:endParaRPr lang="en-US" sz="2400" dirty="0" smtClean="0"/>
          </a:p>
          <a:p>
            <a:r>
              <a:rPr lang="en-US" sz="2400" dirty="0" smtClean="0"/>
              <a:t>Have a plan for communicating with your family and friends at home- skype, phone calls, Whatsapp, etc.</a:t>
            </a:r>
          </a:p>
          <a:p>
            <a:r>
              <a:rPr lang="en-US" sz="2400" dirty="0" smtClean="0"/>
              <a:t>Phone plan-pay as you go phone</a:t>
            </a:r>
          </a:p>
          <a:p>
            <a:r>
              <a:rPr lang="en-US" sz="2400" dirty="0" smtClean="0"/>
              <a:t>IEGE.  </a:t>
            </a:r>
            <a:r>
              <a:rPr lang="en-US" sz="2400" dirty="0" smtClean="0">
                <a:hlinkClick r:id="rId2"/>
              </a:rPr>
              <a:t>iege@brooklyn.cuny.edu</a:t>
            </a:r>
            <a:r>
              <a:rPr lang="en-US" sz="2400" dirty="0" smtClean="0"/>
              <a:t>  </a:t>
            </a:r>
            <a:endParaRPr lang="en-US" sz="24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19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Making the most of your time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Talk to locals, make new friends, don’t isolate yourself, in “</a:t>
            </a:r>
            <a:r>
              <a:rPr lang="en-US" sz="2400" dirty="0"/>
              <a:t>A</a:t>
            </a:r>
            <a:r>
              <a:rPr lang="en-US" sz="2400" dirty="0" smtClean="0"/>
              <a:t>merican” groups or places.</a:t>
            </a:r>
          </a:p>
          <a:p>
            <a:r>
              <a:rPr lang="en-US" sz="2400" dirty="0" smtClean="0"/>
              <a:t> Start practicing the language </a:t>
            </a:r>
          </a:p>
          <a:p>
            <a:r>
              <a:rPr lang="en-US" sz="2400" dirty="0" smtClean="0"/>
              <a:t>Continue an interest, explore a new hobby.</a:t>
            </a:r>
          </a:p>
          <a:p>
            <a:r>
              <a:rPr lang="en-US" sz="2400" dirty="0" smtClean="0"/>
              <a:t>Try out new things and experiences—music, museums, hiking, flea markets, food, holidays……..</a:t>
            </a:r>
          </a:p>
          <a:p>
            <a:r>
              <a:rPr lang="en-US" sz="2400" dirty="0" smtClean="0"/>
              <a:t>Stay local</a:t>
            </a:r>
          </a:p>
          <a:p>
            <a:r>
              <a:rPr lang="en-US" sz="2400" dirty="0" smtClean="0"/>
              <a:t>Take photos, draw, write, keep a journal or blog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630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the 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7847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400" dirty="0" smtClean="0"/>
              <a:t>Read the local newspaper</a:t>
            </a:r>
          </a:p>
          <a:p>
            <a:r>
              <a:rPr lang="en-US" sz="2400" dirty="0" smtClean="0"/>
              <a:t>Join a group which has locals (yoga, choir, chess, book clubs)</a:t>
            </a:r>
          </a:p>
          <a:p>
            <a:r>
              <a:rPr lang="en-US" sz="2400" dirty="0" smtClean="0"/>
              <a:t>Reach out to others, show empathy and interest</a:t>
            </a:r>
          </a:p>
          <a:p>
            <a:r>
              <a:rPr lang="en-US" sz="2400" dirty="0" smtClean="0"/>
              <a:t>Find a family with which to spend time</a:t>
            </a:r>
          </a:p>
          <a:p>
            <a:r>
              <a:rPr lang="en-US" sz="2400" dirty="0" smtClean="0"/>
              <a:t>Share yourself, your interests, your thoughts</a:t>
            </a:r>
          </a:p>
          <a:p>
            <a:r>
              <a:rPr lang="en-US" sz="2400" dirty="0" smtClean="0"/>
              <a:t>Ask about the other’s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81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When you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Have your transcript  to IEGE, 1108 Boylan Hall, Brooklyn College, 2900 Bedford Avenue, Brooklyn, New York 11210. </a:t>
            </a:r>
          </a:p>
          <a:p>
            <a:r>
              <a:rPr lang="en-US" sz="3400" dirty="0" smtClean="0"/>
              <a:t>Transcript is matched with the Course Equivalency Form and then sent to BC Registrar for posting of Grades. </a:t>
            </a:r>
          </a:p>
          <a:p>
            <a:r>
              <a:rPr lang="en-US" sz="3400" dirty="0" smtClean="0"/>
              <a:t>Make an appointment to visit IEGE and tell us about your experience. </a:t>
            </a:r>
          </a:p>
          <a:p>
            <a:r>
              <a:rPr lang="en-US" sz="3400" dirty="0" smtClean="0"/>
              <a:t>Talk about your experiences with other students</a:t>
            </a:r>
          </a:p>
          <a:p>
            <a:r>
              <a:rPr lang="en-US" sz="3400" dirty="0" smtClean="0"/>
              <a:t>Add your experience to your resume</a:t>
            </a:r>
          </a:p>
          <a:p>
            <a:r>
              <a:rPr lang="en-US" sz="3400" dirty="0" smtClean="0"/>
              <a:t>Help out in study abroad tabling events, orientations, Tuesday information sessions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70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go have an enjoyable, immersive, educational, and safe time abroad!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914400"/>
            <a:ext cx="6019800" cy="1828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Questions???</a:t>
            </a:r>
            <a:endParaRPr lang="en-US" sz="7200" dirty="0"/>
          </a:p>
        </p:txBody>
      </p:sp>
      <p:pic>
        <p:nvPicPr>
          <p:cNvPr id="10242" name="Picture 2" descr="C:\Users\jdoe\AppData\Local\Microsoft\Windows\Temporary Internet Files\Content.IE5\I9JSONLI\suitcasecop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590800" cy="24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to IEGE!</a:t>
            </a:r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Money Matters</a:t>
            </a:r>
          </a:p>
          <a:p>
            <a:r>
              <a:rPr lang="en-US" dirty="0" smtClean="0"/>
              <a:t>Health (Immunizations, medicine, etc.)</a:t>
            </a:r>
          </a:p>
          <a:p>
            <a:r>
              <a:rPr lang="en-US" dirty="0" smtClean="0"/>
              <a:t>Packing</a:t>
            </a:r>
          </a:p>
          <a:p>
            <a:r>
              <a:rPr lang="en-US" dirty="0" smtClean="0"/>
              <a:t>At the airport</a:t>
            </a:r>
          </a:p>
          <a:p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4099" name="Picture 3" descr="C:\Users\jdoe\AppData\Local\Microsoft\Windows\Temporary Internet Files\Content.IE5\KQKPMLIM\Well-Traveled_Suitcas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287453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80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Travel and Academic Documents to IEGE</a:t>
            </a:r>
          </a:p>
          <a:p>
            <a:pPr lvl="1"/>
            <a:r>
              <a:rPr lang="en-US" dirty="0" smtClean="0"/>
              <a:t>Review today your study abroad file for completeness. The review will save you headaches!</a:t>
            </a:r>
          </a:p>
        </p:txBody>
      </p:sp>
      <p:pic>
        <p:nvPicPr>
          <p:cNvPr id="5122" name="Picture 2" descr="C:\Users\jdoe\AppData\Local\Microsoft\Windows\Temporary Internet Files\Content.IE5\KQKPMLIM\LargeSize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25799"/>
            <a:ext cx="2794001" cy="279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519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visas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Visa</a:t>
            </a:r>
          </a:p>
          <a:p>
            <a:pPr lvl="1"/>
            <a:r>
              <a:rPr lang="en-US" sz="2400" dirty="0" smtClean="0"/>
              <a:t>Required by all countries for semester study abroad.</a:t>
            </a:r>
          </a:p>
          <a:p>
            <a:pPr lvl="1"/>
            <a:r>
              <a:rPr lang="en-US" sz="2400" dirty="0" smtClean="0"/>
              <a:t>Lengthy process—plan ahead</a:t>
            </a:r>
          </a:p>
          <a:p>
            <a:pPr lvl="1"/>
            <a:r>
              <a:rPr lang="en-US" sz="2400" dirty="0" smtClean="0"/>
              <a:t>Make with </a:t>
            </a:r>
            <a:r>
              <a:rPr lang="en-US" sz="2400" dirty="0"/>
              <a:t>appointment </a:t>
            </a:r>
            <a:r>
              <a:rPr lang="en-US" sz="2400" dirty="0" smtClean="0"/>
              <a:t>NOW with  host country consulate</a:t>
            </a:r>
          </a:p>
          <a:p>
            <a:pPr lvl="1"/>
            <a:r>
              <a:rPr lang="en-US" sz="2400" dirty="0" smtClean="0"/>
              <a:t>If application is upon entry into country, gather all required documentation NOW.</a:t>
            </a:r>
          </a:p>
          <a:p>
            <a:pPr lvl="1"/>
            <a:r>
              <a:rPr lang="en-US" sz="2400" dirty="0" smtClean="0"/>
              <a:t>Triple check for completeness </a:t>
            </a:r>
          </a:p>
          <a:p>
            <a:pPr lvl="1"/>
            <a:r>
              <a:rPr lang="en-US" sz="2400" dirty="0" smtClean="0"/>
              <a:t>Visa requirements differ for citizens of different countries.  Be prepared.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C:\Users\jdoe\AppData\Local\Microsoft\Windows\Temporary Internet Files\Content.IE5\EI96MADN\visa-long-sejour--tunisie-pour-conjoint-de-francai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1143000" cy="147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3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Before you go:</a:t>
            </a:r>
            <a:br>
              <a:rPr lang="en-US" dirty="0" smtClean="0"/>
            </a:br>
            <a:r>
              <a:rPr lang="en-US" dirty="0" smtClean="0"/>
              <a:t>Money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Create a budget for your time </a:t>
            </a:r>
            <a:r>
              <a:rPr lang="en-US" sz="3400" dirty="0" smtClean="0"/>
              <a:t>abroad. Stick to it. </a:t>
            </a:r>
          </a:p>
          <a:p>
            <a:r>
              <a:rPr lang="en-US" sz="3400" dirty="0"/>
              <a:t>Get to know the local currency and the currency conversion </a:t>
            </a:r>
            <a:r>
              <a:rPr lang="en-US" sz="3400" dirty="0" smtClean="0"/>
              <a:t>rate</a:t>
            </a:r>
          </a:p>
          <a:p>
            <a:r>
              <a:rPr lang="en-US" sz="3400" dirty="0" smtClean="0"/>
              <a:t>Host country students are most knowledgeable about inexpensive things to do and eat. </a:t>
            </a:r>
            <a:endParaRPr lang="en-US" sz="3400" dirty="0"/>
          </a:p>
          <a:p>
            <a:r>
              <a:rPr lang="en-US" sz="3400" dirty="0" smtClean="0"/>
              <a:t>Inform your credit card company and bank that you will be abroad</a:t>
            </a:r>
          </a:p>
          <a:p>
            <a:r>
              <a:rPr lang="en-US" sz="3400" dirty="0" smtClean="0"/>
              <a:t>Pay attention to international transaction fees.  Consider changing banks to get a lower rate. </a:t>
            </a:r>
          </a:p>
          <a:p>
            <a:r>
              <a:rPr lang="en-US" sz="3400" dirty="0" smtClean="0"/>
              <a:t>Have a few different forms of payment (Cash, ATM, credit card, etc.) and do not have them all in one spot</a:t>
            </a:r>
          </a:p>
          <a:p>
            <a:r>
              <a:rPr lang="en-US" sz="3400" dirty="0" smtClean="0"/>
              <a:t>Do not use a credit  card to withdraw funds</a:t>
            </a:r>
          </a:p>
          <a:p>
            <a:r>
              <a:rPr lang="en-US" sz="3400" dirty="0" smtClean="0"/>
              <a:t>Confirm with Financial Aid expected payments and availability of funds.</a:t>
            </a:r>
          </a:p>
          <a:p>
            <a:endParaRPr lang="en-US" sz="3400" dirty="0" smtClean="0"/>
          </a:p>
          <a:p>
            <a:endParaRPr lang="en-US" dirty="0"/>
          </a:p>
        </p:txBody>
      </p:sp>
      <p:pic>
        <p:nvPicPr>
          <p:cNvPr id="7171" name="Picture 3" descr="C:\Program Files (x86)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1569"/>
            <a:ext cx="683344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1569"/>
            <a:ext cx="697404" cy="69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Program Files (x86)\Microsoft Office\MEDIA\CAGCAT10\j02220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80173"/>
            <a:ext cx="685800" cy="68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jdoe\AppData\Local\Microsoft\Windows\Temporary Internet Files\Content.IE5\EI96MADN\demo-clipart-giving-money-cliparta-perfect-world---clip-art--business-ep7z2is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334" y="4953000"/>
            <a:ext cx="115281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1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a healthy trip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Read about your host country as well as countries to which you plan to travel  on the Center for Disease Control CDC Website. </a:t>
            </a:r>
          </a:p>
          <a:p>
            <a:r>
              <a:rPr lang="en-US" sz="2400" dirty="0" smtClean="0"/>
              <a:t>Take all required and  recommended  immunizations, vaccinations and medicines (such as malaria pills) </a:t>
            </a:r>
          </a:p>
          <a:p>
            <a:r>
              <a:rPr lang="en-US" sz="2400" dirty="0" smtClean="0"/>
              <a:t>Discuss with the IEGE study abroad advisor and your host program  any health issues and  concerns. </a:t>
            </a:r>
          </a:p>
          <a:p>
            <a:r>
              <a:rPr lang="en-US" sz="2400" dirty="0" smtClean="0"/>
              <a:t>Purchase personal care items  upon arrival, do not carry shampoo and toothpaste from home.</a:t>
            </a:r>
            <a:r>
              <a:rPr lang="en-US" sz="2600" dirty="0" smtClean="0"/>
              <a:t> </a:t>
            </a:r>
          </a:p>
        </p:txBody>
      </p:sp>
      <p:pic>
        <p:nvPicPr>
          <p:cNvPr id="8194" name="Picture 2" descr="C:\Users\jdoe\AppData\Local\Microsoft\Windows\Temporary Internet Files\Content.IE5\3Q3YQHZY\DoctorDoctorLogoFla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066800"/>
            <a:ext cx="1143000" cy="91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jdoe\AppData\Local\Microsoft\Windows\Temporary Internet Files\Content.IE5\YBQ4TOQL\medicine_bottle_2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85634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82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Prescription 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3800" dirty="0"/>
              <a:t>Some US approved medications are not approved in host countries</a:t>
            </a:r>
          </a:p>
          <a:p>
            <a:pPr lvl="1"/>
            <a:r>
              <a:rPr lang="en-US" sz="3800" dirty="0"/>
              <a:t>Contact your host country program contact to confirm your medication can be brought into the country and alternative plans</a:t>
            </a:r>
          </a:p>
          <a:p>
            <a:pPr lvl="1"/>
            <a:r>
              <a:rPr lang="en-US" sz="3800" dirty="0"/>
              <a:t> Bring a full supply of your medications  to last the duration of your program </a:t>
            </a:r>
            <a:r>
              <a:rPr lang="en-US" sz="3800" u="sng" dirty="0"/>
              <a:t>WITH</a:t>
            </a:r>
            <a:r>
              <a:rPr lang="en-US" sz="3800" dirty="0"/>
              <a:t> the Doctor’s  prescription and original packaging</a:t>
            </a:r>
          </a:p>
          <a:p>
            <a:pPr lvl="1"/>
            <a:r>
              <a:rPr lang="en-US" sz="3800" dirty="0"/>
              <a:t>Ask the doctor to write out the components, not the brand name. </a:t>
            </a:r>
          </a:p>
          <a:p>
            <a:pPr lvl="1"/>
            <a:r>
              <a:rPr lang="en-US" sz="3800" dirty="0"/>
              <a:t>Different countries have different laws in terms of medicine and prescription drugs, be aware of the local law regarding any medicine you bring </a:t>
            </a:r>
            <a:r>
              <a:rPr lang="en-US" sz="3800" dirty="0" smtClean="0"/>
              <a:t>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6797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Maintaining your Health  While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Upon arrival at host institution, locate the medical clinic, a doctor, and a dentist that you will use if you need medical or dental assistance.</a:t>
            </a:r>
          </a:p>
          <a:p>
            <a:r>
              <a:rPr lang="en-US" sz="2400" dirty="0" smtClean="0"/>
              <a:t>Staying healthy means getting enough sleep and eating a proper diet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24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355</TotalTime>
  <Words>1339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Trek</vt:lpstr>
      <vt:lpstr>Welcome!!  </vt:lpstr>
      <vt:lpstr>Today we will help you… </vt:lpstr>
      <vt:lpstr>Before you go</vt:lpstr>
      <vt:lpstr>Before you go: DOCUMENTS</vt:lpstr>
      <vt:lpstr>Before you go: visas</vt:lpstr>
      <vt:lpstr>Before you go: Money matters</vt:lpstr>
      <vt:lpstr>Preparing for a healthy trip abroad</vt:lpstr>
      <vt:lpstr>Bringing Prescription Medication</vt:lpstr>
      <vt:lpstr>Maintaining your Health  While abroad</vt:lpstr>
      <vt:lpstr>Before you go: packing</vt:lpstr>
      <vt:lpstr>PowerPoint Presentation</vt:lpstr>
      <vt:lpstr>Before you go: Packing continued…  </vt:lpstr>
      <vt:lpstr>Before you go: at the airport</vt:lpstr>
      <vt:lpstr>Before you go: Research your host destination</vt:lpstr>
      <vt:lpstr>While you are abroad</vt:lpstr>
      <vt:lpstr>Culture Shock!</vt:lpstr>
      <vt:lpstr>Health and safety</vt:lpstr>
      <vt:lpstr>Health and safety (Continued…)</vt:lpstr>
      <vt:lpstr>Academics</vt:lpstr>
      <vt:lpstr>Communicating with Family and Friends</vt:lpstr>
      <vt:lpstr>Making the most of your time abroad</vt:lpstr>
      <vt:lpstr>Making the most</vt:lpstr>
      <vt:lpstr>When you return</vt:lpstr>
      <vt:lpstr>Now go have an enjoyable, immersive, educational, and safe time abroad!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brooklyn college’s pre-departure orientation for study abroad</dc:title>
  <dc:creator>jdoe</dc:creator>
  <cp:lastModifiedBy>jdoe</cp:lastModifiedBy>
  <cp:revision>26</cp:revision>
  <dcterms:created xsi:type="dcterms:W3CDTF">2015-07-14T13:19:12Z</dcterms:created>
  <dcterms:modified xsi:type="dcterms:W3CDTF">2015-08-25T15:07:40Z</dcterms:modified>
</cp:coreProperties>
</file>