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6" r:id="rId2"/>
    <p:sldId id="285" r:id="rId3"/>
    <p:sldId id="257" r:id="rId4"/>
    <p:sldId id="265" r:id="rId5"/>
    <p:sldId id="287" r:id="rId6"/>
    <p:sldId id="268" r:id="rId7"/>
    <p:sldId id="279" r:id="rId8"/>
    <p:sldId id="284" r:id="rId9"/>
    <p:sldId id="263" r:id="rId10"/>
    <p:sldId id="261" r:id="rId11"/>
    <p:sldId id="264" r:id="rId12"/>
    <p:sldId id="262" r:id="rId13"/>
    <p:sldId id="281" r:id="rId14"/>
    <p:sldId id="269" r:id="rId15"/>
    <p:sldId id="272" r:id="rId16"/>
    <p:sldId id="273" r:id="rId17"/>
    <p:sldId id="288" r:id="rId18"/>
    <p:sldId id="275" r:id="rId19"/>
    <p:sldId id="276" r:id="rId20"/>
    <p:sldId id="280" r:id="rId21"/>
    <p:sldId id="277" r:id="rId22"/>
    <p:sldId id="266" r:id="rId23"/>
    <p:sldId id="270" r:id="rId24"/>
    <p:sldId id="282" r:id="rId25"/>
    <p:sldId id="289" r:id="rId26"/>
    <p:sldId id="278"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74"/>
  </p:normalViewPr>
  <p:slideViewPr>
    <p:cSldViewPr snapToGrid="0" snapToObjects="1">
      <p:cViewPr varScale="1">
        <p:scale>
          <a:sx n="109" d="100"/>
          <a:sy n="109" d="100"/>
        </p:scale>
        <p:origin x="216" y="504"/>
      </p:cViewPr>
      <p:guideLst/>
    </p:cSldViewPr>
  </p:slideViewPr>
  <p:notesTextViewPr>
    <p:cViewPr>
      <p:scale>
        <a:sx n="1" d="1"/>
        <a:sy n="1" d="1"/>
      </p:scale>
      <p:origin x="0" y="0"/>
    </p:cViewPr>
  </p:notesTextViewPr>
  <p:sorterViewPr>
    <p:cViewPr>
      <p:scale>
        <a:sx n="140" d="100"/>
        <a:sy n="140" d="100"/>
      </p:scale>
      <p:origin x="0" y="0"/>
    </p:cViewPr>
  </p:sorterViewPr>
  <p:notesViewPr>
    <p:cSldViewPr snapToGrid="0" snapToObject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20T16:54:22.593" idx="1">
    <p:pos x="10" y="10"/>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7021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F41A9-AED6-9A4C-BC32-117E0AD2D67D}" type="datetimeFigureOut">
              <a:rPr lang="en-US" smtClean="0"/>
              <a:t>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FDCE2-7FE6-524D-9808-E87251B0B854}" type="slidenum">
              <a:rPr lang="en-US" smtClean="0"/>
              <a:t>‹#›</a:t>
            </a:fld>
            <a:endParaRPr lang="en-US"/>
          </a:p>
        </p:txBody>
      </p:sp>
    </p:spTree>
    <p:extLst>
      <p:ext uri="{BB962C8B-B14F-4D97-AF65-F5344CB8AC3E}">
        <p14:creationId xmlns:p14="http://schemas.microsoft.com/office/powerpoint/2010/main" val="127551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CD1892-1FE4-8E4D-9A2C-EE58FC4346E9}" type="datetimeFigureOut">
              <a:rPr lang="en-US" smtClean="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81208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CD1892-1FE4-8E4D-9A2C-EE58FC4346E9}" type="datetimeFigureOut">
              <a:rPr lang="en-US" smtClean="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91861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CD1892-1FE4-8E4D-9A2C-EE58FC4346E9}" type="datetimeFigureOut">
              <a:rPr lang="en-US" smtClean="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62455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CD1892-1FE4-8E4D-9A2C-EE58FC4346E9}" type="datetimeFigureOut">
              <a:rPr lang="en-US" smtClean="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432051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CD1892-1FE4-8E4D-9A2C-EE58FC4346E9}" type="datetimeFigureOut">
              <a:rPr lang="en-US" smtClean="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64143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CD1892-1FE4-8E4D-9A2C-EE58FC4346E9}" type="datetimeFigureOut">
              <a:rPr lang="en-US" smtClean="0"/>
              <a:t>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07072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CD1892-1FE4-8E4D-9A2C-EE58FC4346E9}" type="datetimeFigureOut">
              <a:rPr lang="en-US" smtClean="0"/>
              <a:t>3/1/18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991430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CD1892-1FE4-8E4D-9A2C-EE58FC4346E9}" type="datetimeFigureOut">
              <a:rPr lang="en-US" smtClean="0"/>
              <a:t>3/1/18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43254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D1892-1FE4-8E4D-9A2C-EE58FC4346E9}" type="datetimeFigureOut">
              <a:rPr lang="en-US" smtClean="0"/>
              <a:t>3/1/18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39498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CD1892-1FE4-8E4D-9A2C-EE58FC4346E9}" type="datetimeFigureOut">
              <a:rPr lang="en-US" smtClean="0"/>
              <a:t>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1441450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CD1892-1FE4-8E4D-9A2C-EE58FC4346E9}" type="datetimeFigureOut">
              <a:rPr lang="en-US" smtClean="0"/>
              <a:t>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D6004-177F-7E40-BF9F-B8CFCB311736}" type="slidenum">
              <a:rPr lang="en-US" smtClean="0"/>
              <a:t>‹#›</a:t>
            </a:fld>
            <a:endParaRPr lang="en-US" dirty="0"/>
          </a:p>
        </p:txBody>
      </p:sp>
    </p:spTree>
    <p:extLst>
      <p:ext uri="{BB962C8B-B14F-4D97-AF65-F5344CB8AC3E}">
        <p14:creationId xmlns:p14="http://schemas.microsoft.com/office/powerpoint/2010/main" val="691111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D1892-1FE4-8E4D-9A2C-EE58FC4346E9}" type="datetimeFigureOut">
              <a:rPr lang="en-US" smtClean="0"/>
              <a:t>3/1/18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D6004-177F-7E40-BF9F-B8CFCB311736}" type="slidenum">
              <a:rPr lang="en-US" smtClean="0"/>
              <a:t>‹#›</a:t>
            </a:fld>
            <a:endParaRPr lang="en-US" dirty="0"/>
          </a:p>
        </p:txBody>
      </p:sp>
    </p:spTree>
    <p:extLst>
      <p:ext uri="{BB962C8B-B14F-4D97-AF65-F5344CB8AC3E}">
        <p14:creationId xmlns:p14="http://schemas.microsoft.com/office/powerpoint/2010/main" val="90327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562653"/>
          </a:xfrm>
        </p:spPr>
        <p:txBody>
          <a:bodyPr>
            <a:normAutofit/>
          </a:bodyPr>
          <a:lstStyle/>
          <a:p>
            <a:r>
              <a:rPr lang="en-US" dirty="0"/>
              <a:t>Tips for Writing </a:t>
            </a:r>
            <a:br>
              <a:rPr lang="en-US" dirty="0"/>
            </a:br>
            <a:r>
              <a:rPr lang="en-US" dirty="0"/>
              <a:t>Successful Study Abroad Scholarship </a:t>
            </a:r>
            <a:br>
              <a:rPr lang="en-US" dirty="0"/>
            </a:br>
            <a:r>
              <a:rPr lang="en-US" dirty="0"/>
              <a:t>Applications</a:t>
            </a:r>
          </a:p>
        </p:txBody>
      </p:sp>
      <p:sp>
        <p:nvSpPr>
          <p:cNvPr id="3" name="Subtitle 2"/>
          <p:cNvSpPr>
            <a:spLocks noGrp="1"/>
          </p:cNvSpPr>
          <p:nvPr>
            <p:ph type="subTitle" idx="1"/>
          </p:nvPr>
        </p:nvSpPr>
        <p:spPr>
          <a:xfrm>
            <a:off x="1524000" y="4897821"/>
            <a:ext cx="9144000" cy="1187669"/>
          </a:xfrm>
        </p:spPr>
        <p:txBody>
          <a:bodyPr>
            <a:normAutofit fontScale="92500" lnSpcReduction="10000"/>
          </a:bodyPr>
          <a:lstStyle/>
          <a:p>
            <a:r>
              <a:rPr lang="en-US" dirty="0"/>
              <a:t>Alice Gail Bier</a:t>
            </a:r>
          </a:p>
          <a:p>
            <a:r>
              <a:rPr lang="en-US" dirty="0"/>
              <a:t>Office of International Education and Global Engagement</a:t>
            </a:r>
          </a:p>
          <a:p>
            <a:r>
              <a:rPr lang="en-US" dirty="0"/>
              <a:t>March 1,  2018</a:t>
            </a:r>
          </a:p>
        </p:txBody>
      </p:sp>
    </p:spTree>
    <p:extLst>
      <p:ext uri="{BB962C8B-B14F-4D97-AF65-F5344CB8AC3E}">
        <p14:creationId xmlns:p14="http://schemas.microsoft.com/office/powerpoint/2010/main" val="77553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30102"/>
          </a:xfrm>
        </p:spPr>
        <p:txBody>
          <a:bodyPr/>
          <a:lstStyle/>
          <a:p>
            <a:pPr algn="ctr"/>
            <a:br>
              <a:rPr lang="en-US" dirty="0"/>
            </a:br>
            <a:r>
              <a:rPr lang="en-US" sz="3600" dirty="0"/>
              <a:t>Keys to Successful Scholarship Applications</a:t>
            </a:r>
          </a:p>
        </p:txBody>
      </p:sp>
      <p:sp>
        <p:nvSpPr>
          <p:cNvPr id="3" name="Content Placeholder 2"/>
          <p:cNvSpPr>
            <a:spLocks noGrp="1"/>
          </p:cNvSpPr>
          <p:nvPr>
            <p:ph idx="1"/>
          </p:nvPr>
        </p:nvSpPr>
        <p:spPr>
          <a:xfrm>
            <a:off x="838200" y="2340243"/>
            <a:ext cx="10515600" cy="3836719"/>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 </a:t>
            </a:r>
          </a:p>
          <a:p>
            <a:pPr lvl="6">
              <a:lnSpc>
                <a:spcPct val="100000"/>
              </a:lnSpc>
              <a:spcBef>
                <a:spcPts val="0"/>
              </a:spcBef>
              <a:defRPr/>
            </a:pPr>
            <a:r>
              <a:rPr lang="en-US" sz="2800" dirty="0"/>
              <a:t>GET ORGANIZED. Set internal deadlines.</a:t>
            </a:r>
          </a:p>
          <a:p>
            <a:pPr lvl="6">
              <a:lnSpc>
                <a:spcPct val="100000"/>
              </a:lnSpc>
              <a:spcBef>
                <a:spcPts val="0"/>
              </a:spcBef>
              <a:defRPr/>
            </a:pPr>
            <a:r>
              <a:rPr lang="en-US" sz="2800" dirty="0"/>
              <a:t>Do not procrastinate, Start NOW.</a:t>
            </a:r>
          </a:p>
          <a:p>
            <a:pPr lvl="6">
              <a:lnSpc>
                <a:spcPct val="100000"/>
              </a:lnSpc>
              <a:spcBef>
                <a:spcPts val="0"/>
              </a:spcBef>
              <a:defRPr/>
            </a:pPr>
            <a:r>
              <a:rPr lang="en-US" sz="2800" dirty="0"/>
              <a:t>Research what is needed WELL IN ADVANCE.</a:t>
            </a:r>
          </a:p>
          <a:p>
            <a:pPr lvl="6">
              <a:lnSpc>
                <a:spcPct val="100000"/>
              </a:lnSpc>
              <a:spcBef>
                <a:spcPts val="0"/>
              </a:spcBef>
              <a:defRPr/>
            </a:pPr>
            <a:r>
              <a:rPr lang="en-US" sz="2800" dirty="0"/>
              <a:t>Prepare information packet for your references </a:t>
            </a:r>
            <a:r>
              <a:rPr lang="en-US" sz="2800" u="sng" dirty="0"/>
              <a:t>early</a:t>
            </a:r>
            <a:r>
              <a:rPr lang="en-US" sz="2800" dirty="0"/>
              <a:t>.</a:t>
            </a:r>
          </a:p>
          <a:p>
            <a:pPr lvl="6">
              <a:lnSpc>
                <a:spcPct val="100000"/>
              </a:lnSpc>
              <a:spcBef>
                <a:spcPts val="0"/>
              </a:spcBef>
              <a:defRPr/>
            </a:pPr>
            <a:r>
              <a:rPr lang="en-US" sz="2800" dirty="0"/>
              <a:t>SCHEDULE TIME FOR MULTIPLE DRAFTS of ESSAYS.</a:t>
            </a:r>
          </a:p>
          <a:p>
            <a:pPr lvl="6">
              <a:lnSpc>
                <a:spcPct val="100000"/>
              </a:lnSpc>
              <a:spcBef>
                <a:spcPts val="0"/>
              </a:spcBef>
              <a:defRPr/>
            </a:pPr>
            <a:r>
              <a:rPr lang="en-US" sz="2800" dirty="0"/>
              <a:t>SUBMIT COMPLETE APPLICATION BEFORE DEADLINE.</a:t>
            </a:r>
          </a:p>
          <a:p>
            <a:pPr lvl="8">
              <a:lnSpc>
                <a:spcPct val="100000"/>
              </a:lnSpc>
              <a:spcBef>
                <a:spcPts val="0"/>
              </a:spcBef>
              <a:defRPr/>
            </a:pPr>
            <a:endParaRPr lang="en-US" sz="2000" dirty="0"/>
          </a:p>
          <a:p>
            <a:pPr lvl="8">
              <a:lnSpc>
                <a:spcPct val="100000"/>
              </a:lnSpc>
              <a:spcBef>
                <a:spcPts val="0"/>
              </a:spcBef>
              <a:defRPr/>
            </a:pP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807716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r>
              <a:rPr lang="en-US" sz="4000" dirty="0"/>
              <a:t>You are not alone   </a:t>
            </a:r>
            <a:br>
              <a:rPr lang="en-US" dirty="0"/>
            </a:br>
            <a:r>
              <a:rPr lang="en-US" dirty="0"/>
              <a:t> </a:t>
            </a:r>
          </a:p>
        </p:txBody>
      </p:sp>
      <p:sp>
        <p:nvSpPr>
          <p:cNvPr id="3" name="Content Placeholder 2"/>
          <p:cNvSpPr>
            <a:spLocks noGrp="1"/>
          </p:cNvSpPr>
          <p:nvPr>
            <p:ph idx="1"/>
          </p:nvPr>
        </p:nvSpPr>
        <p:spPr/>
        <p:txBody>
          <a:bodyPr>
            <a:normAutofit/>
          </a:bodyPr>
          <a:lstStyle/>
          <a:p>
            <a:pPr marL="0" indent="0" algn="ctr">
              <a:buNone/>
            </a:pPr>
            <a:endParaRPr lang="en-US" sz="2000" dirty="0"/>
          </a:p>
          <a:p>
            <a:pPr marL="0" indent="0" algn="ctr">
              <a:buNone/>
            </a:pPr>
            <a:r>
              <a:rPr lang="en-US" dirty="0"/>
              <a:t>Line up your scholarship team:</a:t>
            </a:r>
          </a:p>
          <a:p>
            <a:pPr lvl="8"/>
            <a:r>
              <a:rPr lang="en-US" sz="2800" dirty="0"/>
              <a:t>Writers of recommendations.</a:t>
            </a:r>
          </a:p>
          <a:p>
            <a:pPr lvl="8"/>
            <a:r>
              <a:rPr lang="en-US" sz="2800" dirty="0"/>
              <a:t>Readers for your drafts.</a:t>
            </a:r>
          </a:p>
          <a:p>
            <a:pPr lvl="8"/>
            <a:r>
              <a:rPr lang="en-US" sz="2800" dirty="0"/>
              <a:t>Scholarship Office.</a:t>
            </a:r>
          </a:p>
          <a:p>
            <a:pPr lvl="8"/>
            <a:r>
              <a:rPr lang="en-US" sz="2800" dirty="0"/>
              <a:t>IEGE Office.</a:t>
            </a:r>
          </a:p>
          <a:p>
            <a:pPr lvl="8"/>
            <a:r>
              <a:rPr lang="en-US" sz="2800" dirty="0"/>
              <a:t>Family and friends.</a:t>
            </a:r>
          </a:p>
          <a:p>
            <a:pPr lvl="8"/>
            <a:r>
              <a:rPr lang="en-US" sz="2800" dirty="0"/>
              <a:t>Program leader.</a:t>
            </a:r>
          </a:p>
          <a:p>
            <a:pPr lvl="8"/>
            <a:r>
              <a:rPr lang="en-US" sz="2800" dirty="0"/>
              <a:t>Other applicants.</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03872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373"/>
            <a:ext cx="10515600" cy="1038385"/>
          </a:xfrm>
        </p:spPr>
        <p:txBody>
          <a:bodyPr>
            <a:normAutofit/>
          </a:bodyPr>
          <a:lstStyle/>
          <a:p>
            <a:pPr algn="ctr"/>
            <a:r>
              <a:rPr lang="en-US" sz="3600" dirty="0"/>
              <a:t>Parts of a Scholarship Application </a:t>
            </a:r>
            <a:r>
              <a:rPr lang="is-IS" sz="3600" dirty="0"/>
              <a:t> </a:t>
            </a:r>
            <a:endParaRPr lang="en-US" sz="3600" dirty="0"/>
          </a:p>
        </p:txBody>
      </p:sp>
      <p:sp>
        <p:nvSpPr>
          <p:cNvPr id="3" name="Content Placeholder 2"/>
          <p:cNvSpPr>
            <a:spLocks noGrp="1"/>
          </p:cNvSpPr>
          <p:nvPr>
            <p:ph idx="1"/>
          </p:nvPr>
        </p:nvSpPr>
        <p:spPr>
          <a:xfrm>
            <a:off x="838200" y="2045776"/>
            <a:ext cx="10515600" cy="4581054"/>
          </a:xfrm>
        </p:spPr>
        <p:txBody>
          <a:bodyPr>
            <a:normAutofit fontScale="92500" lnSpcReduction="10000"/>
          </a:bodyPr>
          <a:lstStyle/>
          <a:p>
            <a:pPr lvl="3"/>
            <a:endParaRPr lang="en-US" sz="2000" dirty="0"/>
          </a:p>
          <a:p>
            <a:pPr lvl="7"/>
            <a:r>
              <a:rPr lang="en-US" sz="2800" dirty="0"/>
              <a:t>Letters of recommendation.</a:t>
            </a:r>
          </a:p>
          <a:p>
            <a:pPr lvl="7"/>
            <a:r>
              <a:rPr lang="en-US" sz="2800" dirty="0"/>
              <a:t>Application.</a:t>
            </a:r>
          </a:p>
          <a:p>
            <a:pPr lvl="7"/>
            <a:r>
              <a:rPr lang="en-US" sz="2800" dirty="0"/>
              <a:t>Transcripts.</a:t>
            </a:r>
          </a:p>
          <a:p>
            <a:pPr lvl="7"/>
            <a:r>
              <a:rPr lang="en-US" sz="2800" b="1" dirty="0"/>
              <a:t>Statement of purpose.</a:t>
            </a:r>
          </a:p>
          <a:p>
            <a:pPr lvl="7"/>
            <a:r>
              <a:rPr lang="en-US" sz="2800" b="1" dirty="0"/>
              <a:t>Personal statement.</a:t>
            </a:r>
          </a:p>
          <a:p>
            <a:pPr lvl="7"/>
            <a:r>
              <a:rPr lang="en-US" sz="2800" b="1" dirty="0"/>
              <a:t>Follow up project statement</a:t>
            </a:r>
            <a:r>
              <a:rPr lang="en-US" sz="2800" dirty="0"/>
              <a:t>.</a:t>
            </a:r>
          </a:p>
          <a:p>
            <a:pPr lvl="7"/>
            <a:r>
              <a:rPr lang="en-US" sz="2800" dirty="0"/>
              <a:t>Letter of invitation, program acceptance, copy of application for SA</a:t>
            </a:r>
          </a:p>
          <a:p>
            <a:pPr lvl="7"/>
            <a:r>
              <a:rPr lang="en-US" sz="2800" dirty="0"/>
              <a:t>Portfolio.</a:t>
            </a:r>
          </a:p>
          <a:p>
            <a:pPr lvl="7"/>
            <a:r>
              <a:rPr lang="en-US" sz="2800" dirty="0"/>
              <a:t>Somewhere to keep your notes on each scholarship.</a:t>
            </a:r>
          </a:p>
          <a:p>
            <a:endParaRPr lang="en-US" sz="2000" dirty="0"/>
          </a:p>
        </p:txBody>
      </p:sp>
    </p:spTree>
    <p:extLst>
      <p:ext uri="{BB962C8B-B14F-4D97-AF65-F5344CB8AC3E}">
        <p14:creationId xmlns:p14="http://schemas.microsoft.com/office/powerpoint/2010/main" val="104743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6861"/>
          </a:xfrm>
        </p:spPr>
        <p:txBody>
          <a:bodyPr>
            <a:normAutofit/>
          </a:bodyPr>
          <a:lstStyle/>
          <a:p>
            <a:pPr algn="ctr"/>
            <a:r>
              <a:rPr lang="en-US" sz="3600" dirty="0"/>
              <a:t>Letters of Recommendation</a:t>
            </a:r>
          </a:p>
        </p:txBody>
      </p:sp>
      <p:sp>
        <p:nvSpPr>
          <p:cNvPr id="3" name="Content Placeholder 2"/>
          <p:cNvSpPr>
            <a:spLocks noGrp="1"/>
          </p:cNvSpPr>
          <p:nvPr>
            <p:ph idx="1"/>
          </p:nvPr>
        </p:nvSpPr>
        <p:spPr>
          <a:xfrm>
            <a:off x="838200" y="1322614"/>
            <a:ext cx="10515600" cy="5016193"/>
          </a:xfrm>
        </p:spPr>
        <p:txBody>
          <a:bodyPr>
            <a:normAutofit fontScale="85000" lnSpcReduction="20000"/>
          </a:bodyPr>
          <a:lstStyle/>
          <a:p>
            <a:r>
              <a:rPr lang="en-US" dirty="0"/>
              <a:t>Know if you need them, and how many.</a:t>
            </a:r>
          </a:p>
          <a:p>
            <a:r>
              <a:rPr lang="en-US" dirty="0"/>
              <a:t>Choose your professor(s).  </a:t>
            </a:r>
          </a:p>
          <a:p>
            <a:r>
              <a:rPr lang="en-US" dirty="0"/>
              <a:t>First, ask  if they could write a letter of recommendation for you (can be used for different scholarships) and let them know the due date. If yes: </a:t>
            </a:r>
          </a:p>
          <a:p>
            <a:r>
              <a:rPr lang="en-US" u="sng" dirty="0"/>
              <a:t>Provide each one in writing </a:t>
            </a:r>
            <a:r>
              <a:rPr lang="en-US" dirty="0"/>
              <a:t>with a packet of information:</a:t>
            </a:r>
          </a:p>
          <a:p>
            <a:pPr lvl="1"/>
            <a:r>
              <a:rPr lang="en-US" sz="2800" dirty="0"/>
              <a:t>A brief description of why you are asking for the recommendation (name and details of the study abroad program, scholarship name, etc.).</a:t>
            </a:r>
          </a:p>
          <a:p>
            <a:pPr lvl="1"/>
            <a:r>
              <a:rPr lang="en-US" sz="2800" dirty="0"/>
              <a:t>A short bulleted list of your characteristics -- GPA, intended or actual major/minor, what class you took with them,  grade in class (if relevant), professional academic goals, personality qualities that you feel would make you successful on a program.</a:t>
            </a:r>
          </a:p>
          <a:p>
            <a:pPr lvl="1"/>
            <a:r>
              <a:rPr lang="en-US" sz="2800" dirty="0"/>
              <a:t>A resume.</a:t>
            </a:r>
          </a:p>
          <a:p>
            <a:pPr lvl="1"/>
            <a:r>
              <a:rPr lang="en-US" sz="2800" dirty="0"/>
              <a:t>Instructions to reference writers as to how and where to submit the recommendation. </a:t>
            </a:r>
          </a:p>
          <a:p>
            <a:r>
              <a:rPr lang="en-US" dirty="0"/>
              <a:t>Follow up.</a:t>
            </a:r>
          </a:p>
          <a:p>
            <a:pPr lvl="1"/>
            <a:endParaRPr lang="en-US" sz="20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74640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9349"/>
            <a:ext cx="10515600" cy="1162373"/>
          </a:xfrm>
        </p:spPr>
        <p:txBody>
          <a:bodyPr>
            <a:normAutofit/>
          </a:bodyPr>
          <a:lstStyle/>
          <a:p>
            <a:pPr algn="ctr"/>
            <a:r>
              <a:rPr lang="en-US" sz="3600" dirty="0"/>
              <a:t>Types of Essays</a:t>
            </a:r>
          </a:p>
        </p:txBody>
      </p:sp>
      <p:sp>
        <p:nvSpPr>
          <p:cNvPr id="3" name="Content Placeholder 2"/>
          <p:cNvSpPr>
            <a:spLocks noGrp="1"/>
          </p:cNvSpPr>
          <p:nvPr>
            <p:ph idx="1"/>
          </p:nvPr>
        </p:nvSpPr>
        <p:spPr>
          <a:xfrm>
            <a:off x="1179162" y="2541722"/>
            <a:ext cx="10515600" cy="4351338"/>
          </a:xfrm>
        </p:spPr>
        <p:txBody>
          <a:bodyPr/>
          <a:lstStyle/>
          <a:p>
            <a:pPr lvl="8"/>
            <a:endParaRPr lang="en-US" dirty="0"/>
          </a:p>
          <a:p>
            <a:pPr lvl="8"/>
            <a:endParaRPr lang="en-US" sz="2800" dirty="0"/>
          </a:p>
          <a:p>
            <a:pPr lvl="8"/>
            <a:r>
              <a:rPr lang="en-US" sz="2800" dirty="0"/>
              <a:t>Statement of purpose.</a:t>
            </a:r>
          </a:p>
          <a:p>
            <a:pPr lvl="8"/>
            <a:endParaRPr lang="en-US" sz="2800" dirty="0"/>
          </a:p>
          <a:p>
            <a:pPr lvl="8"/>
            <a:r>
              <a:rPr lang="en-US" sz="2800" dirty="0"/>
              <a:t>Personal statement.</a:t>
            </a:r>
          </a:p>
          <a:p>
            <a:pPr lvl="8"/>
            <a:endParaRPr lang="en-US" sz="2800" dirty="0"/>
          </a:p>
          <a:p>
            <a:pPr lvl="8"/>
            <a:r>
              <a:rPr lang="en-US" sz="2800" dirty="0"/>
              <a:t>Follow on project.</a:t>
            </a:r>
          </a:p>
          <a:p>
            <a:endParaRPr lang="en-US" dirty="0"/>
          </a:p>
        </p:txBody>
      </p:sp>
    </p:spTree>
    <p:extLst>
      <p:ext uri="{BB962C8B-B14F-4D97-AF65-F5344CB8AC3E}">
        <p14:creationId xmlns:p14="http://schemas.microsoft.com/office/powerpoint/2010/main" val="813899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5329"/>
            <a:ext cx="10515600" cy="1332853"/>
          </a:xfrm>
        </p:spPr>
        <p:txBody>
          <a:bodyPr/>
          <a:lstStyle/>
          <a:p>
            <a:pPr algn="ctr"/>
            <a:r>
              <a:rPr lang="en-US" dirty="0"/>
              <a:t>Writing Essays</a:t>
            </a:r>
          </a:p>
        </p:txBody>
      </p:sp>
      <p:sp>
        <p:nvSpPr>
          <p:cNvPr id="3" name="Content Placeholder 2"/>
          <p:cNvSpPr>
            <a:spLocks noGrp="1"/>
          </p:cNvSpPr>
          <p:nvPr>
            <p:ph idx="1"/>
          </p:nvPr>
        </p:nvSpPr>
        <p:spPr>
          <a:xfrm>
            <a:off x="838200" y="2898181"/>
            <a:ext cx="10515600" cy="3278781"/>
          </a:xfrm>
        </p:spPr>
        <p:txBody>
          <a:bodyPr/>
          <a:lstStyle/>
          <a:p>
            <a:pPr lvl="5"/>
            <a:endParaRPr lang="en-US" dirty="0"/>
          </a:p>
          <a:p>
            <a:pPr lvl="6"/>
            <a:r>
              <a:rPr lang="en-US" sz="2800" dirty="0"/>
              <a:t>Start NOW</a:t>
            </a:r>
          </a:p>
          <a:p>
            <a:pPr lvl="6"/>
            <a:r>
              <a:rPr lang="en-US" sz="2800" dirty="0"/>
              <a:t>Do not procrastinate</a:t>
            </a:r>
          </a:p>
          <a:p>
            <a:pPr lvl="6"/>
            <a:r>
              <a:rPr lang="en-US" sz="2800" dirty="0"/>
              <a:t>Plan your own deadlines to include three or more  thoughtful drafts </a:t>
            </a:r>
          </a:p>
        </p:txBody>
      </p:sp>
    </p:spTree>
    <p:extLst>
      <p:ext uri="{BB962C8B-B14F-4D97-AF65-F5344CB8AC3E}">
        <p14:creationId xmlns:p14="http://schemas.microsoft.com/office/powerpoint/2010/main" val="58370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normAutofit/>
          </a:bodyPr>
          <a:lstStyle/>
          <a:p>
            <a:endParaRPr lang="en-US" dirty="0"/>
          </a:p>
          <a:p>
            <a:r>
              <a:rPr lang="en-US" dirty="0"/>
              <a:t>Be clear what the scholarship is FOR and what it is ASKING.</a:t>
            </a:r>
          </a:p>
          <a:p>
            <a:pPr lvl="1"/>
            <a:r>
              <a:rPr lang="en-US" dirty="0"/>
              <a:t>READ TIPS/TOPICS Scholarship wishes you to address</a:t>
            </a:r>
          </a:p>
          <a:p>
            <a:r>
              <a:rPr lang="en-US" dirty="0"/>
              <a:t>OUTLINE what you plan to say, Revise outline until it flows. </a:t>
            </a:r>
          </a:p>
          <a:p>
            <a:r>
              <a:rPr lang="en-US" dirty="0"/>
              <a:t>Be </a:t>
            </a:r>
            <a:r>
              <a:rPr lang="en-US" u="sng" dirty="0"/>
              <a:t>specific</a:t>
            </a:r>
            <a:r>
              <a:rPr lang="en-US" dirty="0"/>
              <a:t>, give detail, but not too much.  Paint a picture.</a:t>
            </a:r>
          </a:p>
          <a:p>
            <a:endParaRPr lang="en-US" dirty="0"/>
          </a:p>
          <a:p>
            <a:r>
              <a:rPr lang="en-US" dirty="0"/>
              <a:t>Remember, scholarships are for </a:t>
            </a:r>
            <a:r>
              <a:rPr lang="en-US" u="sng" dirty="0"/>
              <a:t>academics</a:t>
            </a:r>
            <a:r>
              <a:rPr lang="en-US" dirty="0"/>
              <a:t>, NOT travel.</a:t>
            </a:r>
          </a:p>
          <a:p>
            <a:endParaRPr lang="en-US" dirty="0"/>
          </a:p>
          <a:p>
            <a:endParaRPr lang="en-US" dirty="0"/>
          </a:p>
          <a:p>
            <a:endParaRPr lang="en-US" dirty="0"/>
          </a:p>
          <a:p>
            <a:endParaRPr lang="en-US" dirty="0"/>
          </a:p>
          <a:p>
            <a:endParaRPr lang="en-US" dirty="0"/>
          </a:p>
        </p:txBody>
      </p:sp>
      <p:sp>
        <p:nvSpPr>
          <p:cNvPr id="4" name="TextBox 3"/>
          <p:cNvSpPr txBox="1"/>
          <p:nvPr/>
        </p:nvSpPr>
        <p:spPr>
          <a:xfrm>
            <a:off x="2041728" y="1044357"/>
            <a:ext cx="9020432" cy="646331"/>
          </a:xfrm>
          <a:prstGeom prst="rect">
            <a:avLst/>
          </a:prstGeom>
          <a:noFill/>
        </p:spPr>
        <p:txBody>
          <a:bodyPr wrap="square" rtlCol="0">
            <a:spAutoFit/>
          </a:bodyPr>
          <a:lstStyle/>
          <a:p>
            <a:pPr algn="ctr"/>
            <a:r>
              <a:rPr lang="en-US" sz="3600" dirty="0"/>
              <a:t>Before You Write Your First Draft--OUTLINE</a:t>
            </a:r>
          </a:p>
        </p:txBody>
      </p:sp>
    </p:spTree>
    <p:extLst>
      <p:ext uri="{BB962C8B-B14F-4D97-AF65-F5344CB8AC3E}">
        <p14:creationId xmlns:p14="http://schemas.microsoft.com/office/powerpoint/2010/main" val="140806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normAutofit fontScale="92500"/>
          </a:bodyPr>
          <a:lstStyle/>
          <a:p>
            <a:r>
              <a:rPr lang="en-US" dirty="0"/>
              <a:t>Intro: </a:t>
            </a:r>
          </a:p>
          <a:p>
            <a:pPr lvl="2"/>
            <a:r>
              <a:rPr lang="en-US" dirty="0"/>
              <a:t>Who, what, where, when, why; or, a compact lead in story</a:t>
            </a:r>
          </a:p>
          <a:p>
            <a:r>
              <a:rPr lang="en-US" dirty="0"/>
              <a:t>Body:</a:t>
            </a:r>
          </a:p>
          <a:p>
            <a:pPr lvl="1"/>
            <a:r>
              <a:rPr lang="en-US" dirty="0"/>
              <a:t>Make sure you answer the topics/questions being asked—use as headers, </a:t>
            </a:r>
            <a:r>
              <a:rPr lang="en-US" u="sng" dirty="0"/>
              <a:t>initially.</a:t>
            </a:r>
          </a:p>
          <a:p>
            <a:pPr lvl="2"/>
            <a:r>
              <a:rPr lang="en-US" dirty="0"/>
              <a:t>What are you doing now</a:t>
            </a:r>
          </a:p>
          <a:p>
            <a:pPr lvl="2"/>
            <a:r>
              <a:rPr lang="en-US" dirty="0"/>
              <a:t>How does the proposed study abroad experience fit into your current academic studies?</a:t>
            </a:r>
          </a:p>
          <a:p>
            <a:pPr lvl="2"/>
            <a:r>
              <a:rPr lang="en-US" dirty="0"/>
              <a:t>How have you prepared for the study abroad experience? previous language classes, courses about subject or area, etc.</a:t>
            </a:r>
          </a:p>
          <a:p>
            <a:pPr lvl="2"/>
            <a:r>
              <a:rPr lang="en-US" dirty="0"/>
              <a:t>How does the experience fit into your future current academic/professional plans (really)?</a:t>
            </a:r>
          </a:p>
          <a:p>
            <a:pPr lvl="2"/>
            <a:r>
              <a:rPr lang="en-US" dirty="0"/>
              <a:t>How do you think the experience will impact you?</a:t>
            </a:r>
          </a:p>
          <a:p>
            <a:pPr lvl="1"/>
            <a:r>
              <a:rPr lang="en-US" dirty="0"/>
              <a:t>Who are you? What makes you unique (Yikes!)</a:t>
            </a:r>
          </a:p>
          <a:p>
            <a:pPr lvl="1"/>
            <a:r>
              <a:rPr lang="en-US" dirty="0"/>
              <a:t>Who are the students at Brooklyn College—what are their characteristics?</a:t>
            </a:r>
          </a:p>
          <a:p>
            <a:endParaRPr lang="en-US" dirty="0"/>
          </a:p>
          <a:p>
            <a:pPr lvl="1"/>
            <a:endParaRPr lang="en-US" dirty="0"/>
          </a:p>
          <a:p>
            <a:endParaRPr lang="en-US" dirty="0"/>
          </a:p>
        </p:txBody>
      </p:sp>
    </p:spTree>
    <p:extLst>
      <p:ext uri="{BB962C8B-B14F-4D97-AF65-F5344CB8AC3E}">
        <p14:creationId xmlns:p14="http://schemas.microsoft.com/office/powerpoint/2010/main" val="866823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4787"/>
            <a:ext cx="10515600" cy="1159328"/>
          </a:xfrm>
        </p:spPr>
        <p:txBody>
          <a:bodyPr>
            <a:normAutofit/>
          </a:bodyPr>
          <a:lstStyle/>
          <a:p>
            <a:pPr algn="ctr"/>
            <a:r>
              <a:rPr lang="en-US" sz="3600" dirty="0"/>
              <a:t>Parts of Essay</a:t>
            </a:r>
          </a:p>
        </p:txBody>
      </p:sp>
      <p:sp>
        <p:nvSpPr>
          <p:cNvPr id="3" name="Content Placeholder 2"/>
          <p:cNvSpPr>
            <a:spLocks noGrp="1"/>
          </p:cNvSpPr>
          <p:nvPr>
            <p:ph idx="1"/>
          </p:nvPr>
        </p:nvSpPr>
        <p:spPr>
          <a:xfrm>
            <a:off x="838200" y="2057400"/>
            <a:ext cx="10515600" cy="4119563"/>
          </a:xfrm>
        </p:spPr>
        <p:txBody>
          <a:bodyPr>
            <a:normAutofit/>
          </a:bodyPr>
          <a:lstStyle/>
          <a:p>
            <a:pPr lvl="8"/>
            <a:r>
              <a:rPr lang="en-US" sz="2800" dirty="0"/>
              <a:t>Intro</a:t>
            </a:r>
          </a:p>
          <a:p>
            <a:pPr lvl="8"/>
            <a:r>
              <a:rPr lang="en-US" sz="2800" dirty="0"/>
              <a:t>Body—Initially Use a section header for each question being asked, implicitly  or explicitly</a:t>
            </a:r>
          </a:p>
          <a:p>
            <a:pPr lvl="8"/>
            <a:r>
              <a:rPr lang="en-US" sz="2800" dirty="0"/>
              <a:t>End with brief summary key points</a:t>
            </a:r>
          </a:p>
          <a:p>
            <a:pPr marL="3657600" lvl="8" indent="0">
              <a:buNone/>
            </a:pPr>
            <a:endParaRPr lang="en-US" sz="2800" dirty="0"/>
          </a:p>
          <a:p>
            <a:pPr lvl="8"/>
            <a:endParaRPr lang="en-US" sz="2000" dirty="0"/>
          </a:p>
        </p:txBody>
      </p:sp>
    </p:spTree>
    <p:extLst>
      <p:ext uri="{BB962C8B-B14F-4D97-AF65-F5344CB8AC3E}">
        <p14:creationId xmlns:p14="http://schemas.microsoft.com/office/powerpoint/2010/main" val="25593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386"/>
            <a:ext cx="10515600" cy="652302"/>
          </a:xfrm>
        </p:spPr>
        <p:txBody>
          <a:bodyPr>
            <a:normAutofit fontScale="90000"/>
          </a:bodyPr>
          <a:lstStyle/>
          <a:p>
            <a:pPr algn="ctr"/>
            <a:r>
              <a:rPr lang="en-US" dirty="0"/>
              <a:t> </a:t>
            </a:r>
            <a:r>
              <a:rPr lang="en-US" sz="4000" dirty="0"/>
              <a:t>Plan to write 3-5 Essay Drafts</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a:t> Work from </a:t>
            </a:r>
            <a:r>
              <a:rPr lang="en-US" u="sng" dirty="0"/>
              <a:t>revised</a:t>
            </a:r>
            <a:r>
              <a:rPr lang="en-US" dirty="0"/>
              <a:t> outline</a:t>
            </a:r>
          </a:p>
          <a:p>
            <a:pPr marL="0" indent="0">
              <a:buNone/>
            </a:pPr>
            <a:r>
              <a:rPr lang="en-US" dirty="0"/>
              <a:t>After first essay draft, check your own writing against your list of selection criteria, topics you are being asked to cover or questions to answer.</a:t>
            </a:r>
          </a:p>
          <a:p>
            <a:pPr lvl="3"/>
            <a:r>
              <a:rPr lang="en-US" sz="2800" dirty="0"/>
              <a:t>Have you answered all the questions/criteria clearly, what can you add, change?</a:t>
            </a:r>
          </a:p>
          <a:p>
            <a:pPr lvl="3"/>
            <a:r>
              <a:rPr lang="en-US" sz="2800" dirty="0"/>
              <a:t> Have you brought “yourself” into the essay to demonstrate you fit the focus of the scholarship. (target group) </a:t>
            </a:r>
          </a:p>
          <a:p>
            <a:pPr lvl="3"/>
            <a:r>
              <a:rPr lang="en-US" sz="2800" dirty="0"/>
              <a:t> Make sure that every point is illustrated with specific detail.</a:t>
            </a:r>
          </a:p>
          <a:p>
            <a:pPr lvl="3"/>
            <a:r>
              <a:rPr lang="en-US" sz="2800" dirty="0"/>
              <a:t> Bridge/link each paragraph. </a:t>
            </a:r>
          </a:p>
          <a:p>
            <a:endParaRPr lang="is-IS" dirty="0"/>
          </a:p>
          <a:p>
            <a:endParaRPr lang="is-IS" dirty="0"/>
          </a:p>
          <a:p>
            <a:endParaRPr lang="is-IS" dirty="0"/>
          </a:p>
          <a:p>
            <a:endParaRPr lang="is-IS" dirty="0"/>
          </a:p>
          <a:p>
            <a:endParaRPr lang="en-US" dirty="0"/>
          </a:p>
        </p:txBody>
      </p:sp>
    </p:spTree>
    <p:extLst>
      <p:ext uri="{BB962C8B-B14F-4D97-AF65-F5344CB8AC3E}">
        <p14:creationId xmlns:p14="http://schemas.microsoft.com/office/powerpoint/2010/main" val="42148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460500"/>
          </a:xfrm>
        </p:spPr>
        <p:txBody>
          <a:bodyPr>
            <a:normAutofit fontScale="90000"/>
          </a:bodyPr>
          <a:lstStyle/>
          <a:p>
            <a:pPr algn="ctr"/>
            <a:br>
              <a:rPr lang="en-US" dirty="0"/>
            </a:br>
            <a:br>
              <a:rPr lang="en-US" dirty="0"/>
            </a:br>
            <a:r>
              <a:rPr lang="en-US" sz="4000" dirty="0"/>
              <a:t>Presentation Content</a:t>
            </a:r>
          </a:p>
        </p:txBody>
      </p:sp>
      <p:sp>
        <p:nvSpPr>
          <p:cNvPr id="3" name="Content Placeholder 2"/>
          <p:cNvSpPr>
            <a:spLocks noGrp="1"/>
          </p:cNvSpPr>
          <p:nvPr>
            <p:ph idx="1"/>
          </p:nvPr>
        </p:nvSpPr>
        <p:spPr/>
        <p:txBody>
          <a:bodyPr>
            <a:normAutofit lnSpcReduction="10000"/>
          </a:bodyPr>
          <a:lstStyle/>
          <a:p>
            <a:pPr lvl="8"/>
            <a:endParaRPr lang="en-US" dirty="0"/>
          </a:p>
          <a:p>
            <a:pPr lvl="8"/>
            <a:r>
              <a:rPr lang="en-US" sz="2800" dirty="0"/>
              <a:t>Introduction</a:t>
            </a:r>
          </a:p>
          <a:p>
            <a:pPr lvl="8"/>
            <a:r>
              <a:rPr lang="en-US" sz="2800" dirty="0"/>
              <a:t>Research scholarship opportunities</a:t>
            </a:r>
          </a:p>
          <a:p>
            <a:pPr lvl="8"/>
            <a:r>
              <a:rPr lang="en-US" sz="2800" dirty="0"/>
              <a:t>Planning</a:t>
            </a:r>
          </a:p>
          <a:p>
            <a:pPr lvl="8"/>
            <a:r>
              <a:rPr lang="en-US" sz="2800" dirty="0"/>
              <a:t>Creating your support team</a:t>
            </a:r>
          </a:p>
          <a:p>
            <a:pPr lvl="8"/>
            <a:r>
              <a:rPr lang="en-US" sz="2800" dirty="0"/>
              <a:t>Parts of the scholarship application</a:t>
            </a:r>
          </a:p>
          <a:p>
            <a:pPr lvl="8"/>
            <a:r>
              <a:rPr lang="en-US" sz="2800" dirty="0"/>
              <a:t>Letters of recommendation</a:t>
            </a:r>
          </a:p>
          <a:p>
            <a:pPr lvl="8"/>
            <a:r>
              <a:rPr lang="en-US" sz="2800" dirty="0"/>
              <a:t>Essays</a:t>
            </a:r>
          </a:p>
          <a:p>
            <a:pPr lvl="8"/>
            <a:r>
              <a:rPr lang="en-US" sz="2800" dirty="0"/>
              <a:t>Personal statements</a:t>
            </a:r>
          </a:p>
          <a:p>
            <a:pPr lvl="8"/>
            <a:r>
              <a:rPr lang="en-US" sz="2800" dirty="0"/>
              <a:t>Follow-on project</a:t>
            </a:r>
          </a:p>
          <a:p>
            <a:endParaRPr lang="en-US" dirty="0"/>
          </a:p>
        </p:txBody>
      </p:sp>
    </p:spTree>
    <p:extLst>
      <p:ext uri="{BB962C8B-B14F-4D97-AF65-F5344CB8AC3E}">
        <p14:creationId xmlns:p14="http://schemas.microsoft.com/office/powerpoint/2010/main" val="1162304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839"/>
            <a:ext cx="10515600" cy="1325563"/>
          </a:xfrm>
        </p:spPr>
        <p:txBody>
          <a:bodyPr>
            <a:normAutofit/>
          </a:bodyPr>
          <a:lstStyle/>
          <a:p>
            <a:pPr algn="ctr"/>
            <a:r>
              <a:rPr lang="en-US" sz="3600" dirty="0"/>
              <a:t>What  “Revise” Means</a:t>
            </a:r>
          </a:p>
        </p:txBody>
      </p:sp>
      <p:sp>
        <p:nvSpPr>
          <p:cNvPr id="3" name="Content Placeholder 2"/>
          <p:cNvSpPr>
            <a:spLocks noGrp="1"/>
          </p:cNvSpPr>
          <p:nvPr>
            <p:ph idx="1"/>
          </p:nvPr>
        </p:nvSpPr>
        <p:spPr>
          <a:xfrm>
            <a:off x="1148443" y="1743982"/>
            <a:ext cx="10515600" cy="4351338"/>
          </a:xfrm>
        </p:spPr>
        <p:txBody>
          <a:bodyPr>
            <a:normAutofit fontScale="92500" lnSpcReduction="20000"/>
          </a:bodyPr>
          <a:lstStyle/>
          <a:p>
            <a:pPr lvl="7"/>
            <a:endParaRPr lang="en-US" sz="2800" dirty="0"/>
          </a:p>
          <a:p>
            <a:pPr lvl="7"/>
            <a:r>
              <a:rPr lang="en-US" sz="2800" dirty="0"/>
              <a:t>Make sure that each point is covered</a:t>
            </a:r>
          </a:p>
          <a:p>
            <a:pPr lvl="7"/>
            <a:r>
              <a:rPr lang="en-US" sz="2800" dirty="0"/>
              <a:t>Remove all repetition </a:t>
            </a:r>
          </a:p>
          <a:p>
            <a:pPr lvl="7"/>
            <a:r>
              <a:rPr lang="en-US" sz="2800" dirty="0"/>
              <a:t>Give specific examples</a:t>
            </a:r>
          </a:p>
          <a:p>
            <a:pPr lvl="7"/>
            <a:r>
              <a:rPr lang="en-US" sz="2800" dirty="0"/>
              <a:t>Make sure YOU are in the essay (mention any of your characteristics that match  what is mentioned in scholarship information)</a:t>
            </a:r>
          </a:p>
          <a:p>
            <a:pPr lvl="7"/>
            <a:r>
              <a:rPr lang="en-US" sz="2800" dirty="0"/>
              <a:t>Say what you have to say in the fewest and most descriptive words possible</a:t>
            </a:r>
          </a:p>
          <a:p>
            <a:pPr lvl="7"/>
            <a:r>
              <a:rPr lang="en-US" sz="2800" dirty="0"/>
              <a:t>Plan your work to incorporate time for several revisions</a:t>
            </a:r>
          </a:p>
          <a:p>
            <a:pPr lvl="7"/>
            <a:r>
              <a:rPr lang="en-US" sz="2800" dirty="0"/>
              <a:t>Make sure there are NO spelling errors and punctuation mistakes.  </a:t>
            </a:r>
          </a:p>
          <a:p>
            <a:pPr lvl="7"/>
            <a:endParaRPr lang="en-US" sz="2000" dirty="0"/>
          </a:p>
          <a:p>
            <a:endParaRPr lang="en-US" dirty="0"/>
          </a:p>
        </p:txBody>
      </p:sp>
    </p:spTree>
    <p:extLst>
      <p:ext uri="{BB962C8B-B14F-4D97-AF65-F5344CB8AC3E}">
        <p14:creationId xmlns:p14="http://schemas.microsoft.com/office/powerpoint/2010/main" val="1747179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1274"/>
            <a:ext cx="10515600" cy="883403"/>
          </a:xfrm>
        </p:spPr>
        <p:txBody>
          <a:bodyPr/>
          <a:lstStyle/>
          <a:p>
            <a:pPr algn="ctr"/>
            <a:r>
              <a:rPr lang="en-US" dirty="0"/>
              <a:t>Get Feedback</a:t>
            </a:r>
          </a:p>
        </p:txBody>
      </p:sp>
      <p:sp>
        <p:nvSpPr>
          <p:cNvPr id="3" name="Content Placeholder 2"/>
          <p:cNvSpPr>
            <a:spLocks noGrp="1"/>
          </p:cNvSpPr>
          <p:nvPr>
            <p:ph idx="1"/>
          </p:nvPr>
        </p:nvSpPr>
        <p:spPr>
          <a:xfrm>
            <a:off x="838200" y="3394129"/>
            <a:ext cx="10515600" cy="2782834"/>
          </a:xfrm>
        </p:spPr>
        <p:txBody>
          <a:bodyPr>
            <a:normAutofit fontScale="77500" lnSpcReduction="20000"/>
          </a:bodyPr>
          <a:lstStyle/>
          <a:p>
            <a:pPr lvl="7"/>
            <a:r>
              <a:rPr lang="en-US" sz="2800" dirty="0"/>
              <a:t>Write your first draft.  Revise yourself (see above)</a:t>
            </a:r>
          </a:p>
          <a:p>
            <a:pPr lvl="7"/>
            <a:r>
              <a:rPr lang="en-US" sz="2800" dirty="0"/>
              <a:t>Write the second draft.  See above. Ask a friend who is good at writing to see if you covered the main points,</a:t>
            </a:r>
          </a:p>
          <a:p>
            <a:pPr lvl="7"/>
            <a:r>
              <a:rPr lang="en-US" sz="2800" dirty="0"/>
              <a:t>Write a third draft incorporating more information, and correct your spelling, grammar punctuation. </a:t>
            </a:r>
          </a:p>
          <a:p>
            <a:pPr lvl="7"/>
            <a:r>
              <a:rPr lang="en-US" sz="2800" dirty="0"/>
              <a:t>Have staff or faculty review your draft (best to ask first, then send it by email, follow up with visit if necessary</a:t>
            </a:r>
          </a:p>
          <a:p>
            <a:pPr lvl="7"/>
            <a:r>
              <a:rPr lang="en-US" sz="2800" dirty="0"/>
              <a:t>Write your fourth, and perhaps final draft but you may need a fifth draft depending on missing information. </a:t>
            </a:r>
          </a:p>
          <a:p>
            <a:pPr lvl="7"/>
            <a:r>
              <a:rPr lang="en-US" sz="2800" dirty="0"/>
              <a:t>Have your essay reviewed for grammar, punctuation.</a:t>
            </a:r>
          </a:p>
          <a:p>
            <a:endParaRPr lang="en-US" dirty="0"/>
          </a:p>
        </p:txBody>
      </p:sp>
    </p:spTree>
    <p:extLst>
      <p:ext uri="{BB962C8B-B14F-4D97-AF65-F5344CB8AC3E}">
        <p14:creationId xmlns:p14="http://schemas.microsoft.com/office/powerpoint/2010/main" val="818196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 </a:t>
            </a:r>
          </a:p>
        </p:txBody>
      </p:sp>
      <p:pic>
        <p:nvPicPr>
          <p:cNvPr id="1026" name="Picture 2" descr="xford-English-Academy-Meme-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1690688"/>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260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9898"/>
            <a:ext cx="10515600" cy="1115878"/>
          </a:xfrm>
        </p:spPr>
        <p:txBody>
          <a:bodyPr>
            <a:normAutofit/>
          </a:bodyPr>
          <a:lstStyle/>
          <a:p>
            <a:pPr algn="ctr"/>
            <a:r>
              <a:rPr lang="en-US" sz="3600" dirty="0"/>
              <a:t>What not to do  </a:t>
            </a:r>
          </a:p>
        </p:txBody>
      </p:sp>
      <p:sp>
        <p:nvSpPr>
          <p:cNvPr id="3" name="Content Placeholder 2"/>
          <p:cNvSpPr>
            <a:spLocks noGrp="1"/>
          </p:cNvSpPr>
          <p:nvPr>
            <p:ph idx="1"/>
          </p:nvPr>
        </p:nvSpPr>
        <p:spPr/>
        <p:txBody>
          <a:bodyPr>
            <a:normAutofit lnSpcReduction="10000"/>
          </a:bodyPr>
          <a:lstStyle/>
          <a:p>
            <a:endParaRPr lang="en-US" dirty="0"/>
          </a:p>
          <a:p>
            <a:pPr lvl="5"/>
            <a:r>
              <a:rPr lang="en-US" sz="2800" dirty="0"/>
              <a:t>Rushed writing.</a:t>
            </a:r>
          </a:p>
          <a:p>
            <a:pPr lvl="5"/>
            <a:r>
              <a:rPr lang="en-US" sz="2800" dirty="0"/>
              <a:t>Writing without </a:t>
            </a:r>
            <a:r>
              <a:rPr lang="en-US" sz="2800" u="sng" dirty="0"/>
              <a:t>outlining first </a:t>
            </a:r>
            <a:r>
              <a:rPr lang="en-US" sz="2800" dirty="0"/>
              <a:t>(and addressing the questions).</a:t>
            </a:r>
          </a:p>
          <a:p>
            <a:pPr lvl="5"/>
            <a:r>
              <a:rPr lang="en-US" sz="2800" dirty="0"/>
              <a:t>Lack of organization and planning.</a:t>
            </a:r>
          </a:p>
          <a:p>
            <a:pPr lvl="5"/>
            <a:r>
              <a:rPr lang="en-US" sz="2800" dirty="0"/>
              <a:t>Essay does not fit the theme.</a:t>
            </a:r>
          </a:p>
          <a:p>
            <a:pPr lvl="5"/>
            <a:r>
              <a:rPr lang="en-US" sz="2800" dirty="0"/>
              <a:t>Not completing your application.</a:t>
            </a:r>
          </a:p>
          <a:p>
            <a:pPr lvl="5"/>
            <a:r>
              <a:rPr lang="en-US" sz="2800" dirty="0"/>
              <a:t>Using “text speak”.</a:t>
            </a:r>
          </a:p>
          <a:p>
            <a:pPr lvl="5"/>
            <a:r>
              <a:rPr lang="en-US" sz="2800" dirty="0"/>
              <a:t>Unpolished and un-proofed, spelling and punctuation errors. </a:t>
            </a:r>
          </a:p>
        </p:txBody>
      </p:sp>
    </p:spTree>
    <p:extLst>
      <p:ext uri="{BB962C8B-B14F-4D97-AF65-F5344CB8AC3E}">
        <p14:creationId xmlns:p14="http://schemas.microsoft.com/office/powerpoint/2010/main" val="1880674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6571"/>
            <a:ext cx="10515600" cy="587829"/>
          </a:xfrm>
        </p:spPr>
        <p:txBody>
          <a:bodyPr>
            <a:normAutofit/>
          </a:bodyPr>
          <a:lstStyle/>
          <a:p>
            <a:pPr algn="ctr"/>
            <a:r>
              <a:rPr lang="en-US" sz="3600" dirty="0"/>
              <a:t>Gilman Essay Writing Tips</a:t>
            </a:r>
          </a:p>
        </p:txBody>
      </p:sp>
      <p:sp>
        <p:nvSpPr>
          <p:cNvPr id="3" name="Content Placeholder 2"/>
          <p:cNvSpPr>
            <a:spLocks noGrp="1"/>
          </p:cNvSpPr>
          <p:nvPr>
            <p:ph idx="1"/>
          </p:nvPr>
        </p:nvSpPr>
        <p:spPr>
          <a:xfrm>
            <a:off x="838200" y="914400"/>
            <a:ext cx="10640786" cy="5551713"/>
          </a:xfrm>
        </p:spPr>
        <p:txBody>
          <a:bodyPr>
            <a:noAutofit/>
          </a:bodyPr>
          <a:lstStyle/>
          <a:p>
            <a:r>
              <a:rPr lang="en-US" sz="2000" b="1" dirty="0"/>
              <a:t>Statement of Purpose Essay (from Gilman Website) </a:t>
            </a:r>
          </a:p>
          <a:p>
            <a:pPr marL="0" indent="0">
              <a:buNone/>
            </a:pPr>
            <a:r>
              <a:rPr lang="en-US" sz="2000" dirty="0"/>
              <a:t>The Statement of Purpose Essay  </a:t>
            </a:r>
            <a:r>
              <a:rPr lang="en-US" sz="1600" dirty="0"/>
              <a:t>Key points to keep in mind are:</a:t>
            </a:r>
          </a:p>
          <a:p>
            <a:r>
              <a:rPr lang="en-US" sz="2000" dirty="0"/>
              <a:t>Why do you wish to study or intern abroad and what factors led you to this decision? What do you hope to gain from and what do you anticipate will be the impact of your experience abroad? What impact will my choice of country have on my experience abroad?  What initially inspired you  to want to study abroad in this particular country or learn this language? What factors led to my choice of country of study?</a:t>
            </a:r>
          </a:p>
          <a:p>
            <a:r>
              <a:rPr lang="en-US" sz="2000" dirty="0"/>
              <a:t>Describe your study or intern abroad program. What factors led you to select this program and length of study?</a:t>
            </a:r>
          </a:p>
          <a:p>
            <a:r>
              <a:rPr lang="en-US" sz="2000" dirty="0"/>
              <a:t>Why have you chosen your country of study? What factors led you to select this country?</a:t>
            </a:r>
          </a:p>
          <a:p>
            <a:r>
              <a:rPr lang="en-US" sz="2000" dirty="0"/>
              <a:t>What coursework will you take? Why? How will it help you achieve your academic and future professional goals?</a:t>
            </a:r>
          </a:p>
          <a:p>
            <a:r>
              <a:rPr lang="en-US" sz="2000" dirty="0"/>
              <a:t>Are there any distinctive components to this program, beyond coursework, that will impact your overall learning experience abroad?(i.e. home-stays, internships, field research, volunteer activities, extra-curricular activities, etc.)</a:t>
            </a:r>
          </a:p>
          <a:p>
            <a:pPr marL="0" indent="0">
              <a:buNone/>
            </a:pPr>
            <a:endParaRPr lang="en-US" sz="2000" dirty="0"/>
          </a:p>
        </p:txBody>
      </p:sp>
    </p:spTree>
    <p:extLst>
      <p:ext uri="{BB962C8B-B14F-4D97-AF65-F5344CB8AC3E}">
        <p14:creationId xmlns:p14="http://schemas.microsoft.com/office/powerpoint/2010/main" val="394855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1666-7AB0-3E4D-9F06-D9845CAC365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3CAA039-6DEB-324D-B620-B96682B89E86}"/>
              </a:ext>
            </a:extLst>
          </p:cNvPr>
          <p:cNvSpPr>
            <a:spLocks noGrp="1"/>
          </p:cNvSpPr>
          <p:nvPr>
            <p:ph idx="1"/>
          </p:nvPr>
        </p:nvSpPr>
        <p:spPr/>
        <p:txBody>
          <a:bodyPr/>
          <a:lstStyle/>
          <a:p>
            <a:r>
              <a:rPr lang="en-US" b="1" dirty="0"/>
              <a:t>What challenges, </a:t>
            </a:r>
            <a:r>
              <a:rPr lang="en-US" dirty="0"/>
              <a:t>if any, did you face in your decision to study or intern abroad? How did you meet these challenges? These could include, but are not limited to, being a parent, being anon-traditional student, having a learning or physical disability, being in a field of study for which it is difficult to incorporate study abroad, working, saving money, etc.</a:t>
            </a:r>
          </a:p>
          <a:p>
            <a:pPr marL="0" indent="0">
              <a:buNone/>
            </a:pPr>
            <a:endParaRPr lang="en-US" dirty="0"/>
          </a:p>
        </p:txBody>
      </p:sp>
    </p:spTree>
    <p:extLst>
      <p:ext uri="{BB962C8B-B14F-4D97-AF65-F5344CB8AC3E}">
        <p14:creationId xmlns:p14="http://schemas.microsoft.com/office/powerpoint/2010/main" val="2497354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615"/>
            <a:ext cx="10515600" cy="669472"/>
          </a:xfrm>
        </p:spPr>
        <p:txBody>
          <a:bodyPr>
            <a:normAutofit/>
          </a:bodyPr>
          <a:lstStyle/>
          <a:p>
            <a:pPr algn="ctr"/>
            <a:r>
              <a:rPr lang="en-US" sz="3600" dirty="0"/>
              <a:t>Follow-On Project Statement</a:t>
            </a:r>
          </a:p>
        </p:txBody>
      </p:sp>
      <p:sp>
        <p:nvSpPr>
          <p:cNvPr id="3" name="Content Placeholder 2"/>
          <p:cNvSpPr>
            <a:spLocks noGrp="1"/>
          </p:cNvSpPr>
          <p:nvPr>
            <p:ph idx="1"/>
          </p:nvPr>
        </p:nvSpPr>
        <p:spPr>
          <a:xfrm>
            <a:off x="838200" y="849087"/>
            <a:ext cx="10515600" cy="5327875"/>
          </a:xfrm>
        </p:spPr>
        <p:txBody>
          <a:bodyPr>
            <a:normAutofit fontScale="85000" lnSpcReduction="20000"/>
          </a:bodyPr>
          <a:lstStyle/>
          <a:p>
            <a:pPr lvl="2"/>
            <a:r>
              <a:rPr lang="en-US" sz="3000" dirty="0"/>
              <a:t>Purpose of the Follow On-Project is to spread the word about study abroad and scholarship opportunities (specifically the one to which you are applying).</a:t>
            </a:r>
          </a:p>
          <a:p>
            <a:pPr lvl="2"/>
            <a:endParaRPr lang="en-US" sz="3000" dirty="0"/>
          </a:p>
          <a:p>
            <a:pPr lvl="2"/>
            <a:r>
              <a:rPr lang="en-US" sz="3000" dirty="0"/>
              <a:t>Your statement will say how you are going to do that.</a:t>
            </a:r>
            <a:br>
              <a:rPr lang="en-US" sz="3000" dirty="0"/>
            </a:br>
            <a:endParaRPr lang="en-US" sz="3000" dirty="0"/>
          </a:p>
          <a:p>
            <a:pPr lvl="2"/>
            <a:r>
              <a:rPr lang="en-US" sz="3000" dirty="0"/>
              <a:t>What are the characteristics of students to whom you will present? (see BC About--Fast Facts)?</a:t>
            </a:r>
            <a:br>
              <a:rPr lang="en-US" sz="3000" dirty="0"/>
            </a:br>
            <a:endParaRPr lang="en-US" sz="3000" dirty="0"/>
          </a:p>
          <a:p>
            <a:pPr lvl="2"/>
            <a:r>
              <a:rPr lang="en-US" sz="3000" dirty="0"/>
              <a:t>Where will you present?  </a:t>
            </a:r>
            <a:br>
              <a:rPr lang="en-US" sz="3000" dirty="0"/>
            </a:br>
            <a:endParaRPr lang="en-US" sz="3000" dirty="0"/>
          </a:p>
          <a:p>
            <a:pPr lvl="2"/>
            <a:r>
              <a:rPr lang="en-US" sz="3000" u="sng" dirty="0"/>
              <a:t>Be specific </a:t>
            </a:r>
            <a:r>
              <a:rPr lang="en-US" sz="3000" dirty="0"/>
              <a:t>in your plans and with whom  you plan to work or assist or to present.</a:t>
            </a:r>
            <a:br>
              <a:rPr lang="en-US" sz="3000" dirty="0"/>
            </a:br>
            <a:endParaRPr lang="en-US" sz="3000" dirty="0"/>
          </a:p>
          <a:p>
            <a:pPr lvl="2"/>
            <a:r>
              <a:rPr lang="en-US" sz="3000" dirty="0"/>
              <a:t>Gilman looks for feasibility  and creativity.</a:t>
            </a:r>
            <a:br>
              <a:rPr lang="en-US" sz="3000" dirty="0"/>
            </a:br>
            <a:endParaRPr lang="en-US" sz="3000" dirty="0"/>
          </a:p>
          <a:p>
            <a:pPr lvl="2"/>
            <a:r>
              <a:rPr lang="en-US" sz="3000" dirty="0"/>
              <a:t>Provide details. </a:t>
            </a:r>
          </a:p>
          <a:p>
            <a:endParaRPr lang="en-US" dirty="0"/>
          </a:p>
        </p:txBody>
      </p:sp>
    </p:spTree>
    <p:extLst>
      <p:ext uri="{BB962C8B-B14F-4D97-AF65-F5344CB8AC3E}">
        <p14:creationId xmlns:p14="http://schemas.microsoft.com/office/powerpoint/2010/main" val="487671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3600" dirty="0"/>
              <a:t>Q &amp; A</a:t>
            </a:r>
          </a:p>
        </p:txBody>
      </p:sp>
    </p:spTree>
    <p:extLst>
      <p:ext uri="{BB962C8B-B14F-4D97-AF65-F5344CB8AC3E}">
        <p14:creationId xmlns:p14="http://schemas.microsoft.com/office/powerpoint/2010/main" val="183792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038" y="500062"/>
            <a:ext cx="10515600" cy="1325563"/>
          </a:xfrm>
        </p:spPr>
        <p:txBody>
          <a:bodyPr/>
          <a:lstStyle/>
          <a:p>
            <a:r>
              <a:rPr lang="en-US" dirty="0"/>
              <a:t> </a:t>
            </a:r>
          </a:p>
        </p:txBody>
      </p:sp>
      <p:sp>
        <p:nvSpPr>
          <p:cNvPr id="3" name="Content Placeholder 2"/>
          <p:cNvSpPr>
            <a:spLocks noGrp="1"/>
          </p:cNvSpPr>
          <p:nvPr>
            <p:ph idx="1"/>
          </p:nvPr>
        </p:nvSpPr>
        <p:spPr>
          <a:xfrm>
            <a:off x="632717" y="1825625"/>
            <a:ext cx="10515600" cy="435133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lvl="0" indent="0" algn="ctr">
              <a:lnSpc>
                <a:spcPct val="100000"/>
              </a:lnSpc>
              <a:spcBef>
                <a:spcPts val="0"/>
              </a:spcBef>
              <a:buNone/>
            </a:pPr>
            <a:r>
              <a:rPr lang="en-US" sz="3600" dirty="0"/>
              <a:t>Why students do not get scholarships</a:t>
            </a:r>
          </a:p>
        </p:txBody>
      </p:sp>
    </p:spTree>
    <p:extLst>
      <p:ext uri="{BB962C8B-B14F-4D97-AF65-F5344CB8AC3E}">
        <p14:creationId xmlns:p14="http://schemas.microsoft.com/office/powerpoint/2010/main" val="5573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3600" dirty="0"/>
              <a:t>Start with a PLAN</a:t>
            </a:r>
          </a:p>
        </p:txBody>
      </p:sp>
      <p:sp>
        <p:nvSpPr>
          <p:cNvPr id="4" name="TextBox 3"/>
          <p:cNvSpPr txBox="1"/>
          <p:nvPr/>
        </p:nvSpPr>
        <p:spPr>
          <a:xfrm>
            <a:off x="4278087" y="3380014"/>
            <a:ext cx="5194740" cy="1200329"/>
          </a:xfrm>
          <a:prstGeom prst="rect">
            <a:avLst/>
          </a:prstGeom>
          <a:noFill/>
        </p:spPr>
        <p:txBody>
          <a:bodyPr wrap="square" rtlCol="0">
            <a:spAutoFit/>
          </a:bodyPr>
          <a:lstStyle/>
          <a:p>
            <a:endParaRPr lang="en-US" dirty="0"/>
          </a:p>
          <a:p>
            <a:endParaRPr lang="en-US" dirty="0"/>
          </a:p>
          <a:p>
            <a:r>
              <a:rPr lang="en-US" dirty="0"/>
              <a:t>What do you want to do abroad?</a:t>
            </a:r>
            <a:br>
              <a:rPr lang="en-US" dirty="0"/>
            </a:br>
            <a:r>
              <a:rPr lang="en-US" dirty="0"/>
              <a:t>Discussion</a:t>
            </a:r>
          </a:p>
        </p:txBody>
      </p:sp>
    </p:spTree>
    <p:extLst>
      <p:ext uri="{BB962C8B-B14F-4D97-AF65-F5344CB8AC3E}">
        <p14:creationId xmlns:p14="http://schemas.microsoft.com/office/powerpoint/2010/main" val="49795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specifics of your study abroad plan?</a:t>
            </a:r>
          </a:p>
        </p:txBody>
      </p:sp>
      <p:sp>
        <p:nvSpPr>
          <p:cNvPr id="3" name="Content Placeholder 2"/>
          <p:cNvSpPr>
            <a:spLocks noGrp="1"/>
          </p:cNvSpPr>
          <p:nvPr>
            <p:ph idx="1"/>
          </p:nvPr>
        </p:nvSpPr>
        <p:spPr/>
        <p:txBody>
          <a:bodyPr>
            <a:normAutofit/>
          </a:bodyPr>
          <a:lstStyle/>
          <a:p>
            <a:pPr lvl="8"/>
            <a:r>
              <a:rPr lang="en-US" sz="2400" dirty="0"/>
              <a:t>Workshopping exercise </a:t>
            </a:r>
          </a:p>
          <a:p>
            <a:pPr lvl="8"/>
            <a:r>
              <a:rPr lang="en-US" sz="2400" dirty="0"/>
              <a:t>Details</a:t>
            </a:r>
          </a:p>
          <a:p>
            <a:pPr lvl="8"/>
            <a:r>
              <a:rPr lang="en-US" sz="2400" dirty="0"/>
              <a:t>Reasoning</a:t>
            </a:r>
          </a:p>
          <a:p>
            <a:pPr lvl="8"/>
            <a:r>
              <a:rPr lang="en-US" sz="2400" dirty="0"/>
              <a:t>Value</a:t>
            </a:r>
          </a:p>
        </p:txBody>
      </p:sp>
    </p:spTree>
    <p:extLst>
      <p:ext uri="{BB962C8B-B14F-4D97-AF65-F5344CB8AC3E}">
        <p14:creationId xmlns:p14="http://schemas.microsoft.com/office/powerpoint/2010/main" val="199939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7389"/>
            <a:ext cx="10515600" cy="1100379"/>
          </a:xfrm>
        </p:spPr>
        <p:txBody>
          <a:bodyPr>
            <a:normAutofit/>
          </a:bodyPr>
          <a:lstStyle/>
          <a:p>
            <a:pPr algn="ctr"/>
            <a:r>
              <a:rPr lang="en-US" sz="3600" dirty="0"/>
              <a:t>Research Scholarship Opportunities</a:t>
            </a:r>
          </a:p>
        </p:txBody>
      </p:sp>
      <p:sp>
        <p:nvSpPr>
          <p:cNvPr id="3" name="Content Placeholder 2"/>
          <p:cNvSpPr>
            <a:spLocks noGrp="1"/>
          </p:cNvSpPr>
          <p:nvPr>
            <p:ph idx="1"/>
          </p:nvPr>
        </p:nvSpPr>
        <p:spPr/>
        <p:txBody>
          <a:bodyPr>
            <a:normAutofit/>
          </a:bodyPr>
          <a:lstStyle/>
          <a:p>
            <a:endParaRPr lang="en-US" dirty="0"/>
          </a:p>
          <a:p>
            <a:pPr lvl="4"/>
            <a:r>
              <a:rPr lang="en-US" sz="2000" dirty="0"/>
              <a:t>Be open.</a:t>
            </a:r>
          </a:p>
          <a:p>
            <a:pPr lvl="4"/>
            <a:r>
              <a:rPr lang="en-US" sz="2000" dirty="0"/>
              <a:t>Review advertised criteria AND selection criteria.  </a:t>
            </a:r>
          </a:p>
          <a:p>
            <a:pPr lvl="4"/>
            <a:r>
              <a:rPr lang="en-US" sz="2000" dirty="0"/>
              <a:t>Look  for “preferences” in scholarship info (explicit, implicit). </a:t>
            </a:r>
          </a:p>
          <a:p>
            <a:pPr lvl="4"/>
            <a:r>
              <a:rPr lang="en-US" sz="2000" dirty="0"/>
              <a:t>Review overview of scholarship (“purpose”).</a:t>
            </a:r>
          </a:p>
          <a:p>
            <a:pPr lvl="4"/>
            <a:r>
              <a:rPr lang="en-US" sz="2000" dirty="0"/>
              <a:t>Review “requirements”—outreach, follow-up project, government service.</a:t>
            </a:r>
          </a:p>
          <a:p>
            <a:endParaRPr lang="en-US" sz="2000" dirty="0"/>
          </a:p>
          <a:p>
            <a:endParaRPr lang="en-US" dirty="0"/>
          </a:p>
        </p:txBody>
      </p:sp>
    </p:spTree>
    <p:extLst>
      <p:ext uri="{BB962C8B-B14F-4D97-AF65-F5344CB8AC3E}">
        <p14:creationId xmlns:p14="http://schemas.microsoft.com/office/powerpoint/2010/main" val="12104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2514"/>
            <a:ext cx="10515600" cy="1289957"/>
          </a:xfrm>
        </p:spPr>
        <p:txBody>
          <a:bodyPr>
            <a:normAutofit/>
          </a:bodyPr>
          <a:lstStyle/>
          <a:p>
            <a:pPr algn="ctr"/>
            <a:r>
              <a:rPr lang="en-US" dirty="0"/>
              <a:t> </a:t>
            </a:r>
            <a:r>
              <a:rPr lang="en-US" sz="4000" dirty="0"/>
              <a:t>How Well Do You Or Your Plans Match With The Criteria?</a:t>
            </a:r>
          </a:p>
        </p:txBody>
      </p:sp>
      <p:sp>
        <p:nvSpPr>
          <p:cNvPr id="3" name="Content Placeholder 2"/>
          <p:cNvSpPr>
            <a:spLocks noGrp="1"/>
          </p:cNvSpPr>
          <p:nvPr>
            <p:ph idx="1"/>
          </p:nvPr>
        </p:nvSpPr>
        <p:spPr>
          <a:xfrm>
            <a:off x="838200" y="2041071"/>
            <a:ext cx="10515600" cy="4542609"/>
          </a:xfrm>
        </p:spPr>
        <p:txBody>
          <a:bodyPr>
            <a:normAutofit/>
          </a:bodyPr>
          <a:lstStyle/>
          <a:p>
            <a:pPr lvl="5"/>
            <a:r>
              <a:rPr lang="en-US" sz="2800" dirty="0"/>
              <a:t>Length of time (winter/summer/semester/year)—longer may be better</a:t>
            </a:r>
          </a:p>
          <a:p>
            <a:pPr lvl="5"/>
            <a:r>
              <a:rPr lang="en-US" sz="2800" dirty="0"/>
              <a:t>Subject area</a:t>
            </a:r>
          </a:p>
          <a:p>
            <a:pPr lvl="5"/>
            <a:r>
              <a:rPr lang="en-US" sz="2800" dirty="0"/>
              <a:t>Type of student</a:t>
            </a:r>
          </a:p>
          <a:p>
            <a:pPr lvl="5"/>
            <a:r>
              <a:rPr lang="en-US" sz="2800" dirty="0"/>
              <a:t>Geographic location</a:t>
            </a:r>
          </a:p>
          <a:p>
            <a:pPr lvl="5"/>
            <a:r>
              <a:rPr lang="en-US" sz="2800" dirty="0"/>
              <a:t>National security</a:t>
            </a:r>
          </a:p>
          <a:p>
            <a:pPr lvl="5"/>
            <a:r>
              <a:rPr lang="en-US" sz="2800" dirty="0"/>
              <a:t>Create an adventure, expand an interest, explore new opportunity</a:t>
            </a:r>
          </a:p>
          <a:p>
            <a:pPr lvl="5"/>
            <a:r>
              <a:rPr lang="en-US" sz="2800" dirty="0"/>
              <a:t>First study abroad experience (most competitive)</a:t>
            </a:r>
          </a:p>
          <a:p>
            <a:pPr lvl="5"/>
            <a:endParaRPr lang="en-US" sz="2000" dirty="0"/>
          </a:p>
          <a:p>
            <a:endParaRPr lang="en-US" dirty="0"/>
          </a:p>
          <a:p>
            <a:endParaRPr lang="en-US" dirty="0"/>
          </a:p>
        </p:txBody>
      </p:sp>
    </p:spTree>
    <p:extLst>
      <p:ext uri="{BB962C8B-B14F-4D97-AF65-F5344CB8AC3E}">
        <p14:creationId xmlns:p14="http://schemas.microsoft.com/office/powerpoint/2010/main" val="206270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0826"/>
            <a:ext cx="10515600" cy="737831"/>
          </a:xfrm>
        </p:spPr>
        <p:txBody>
          <a:bodyPr>
            <a:normAutofit/>
          </a:bodyPr>
          <a:lstStyle/>
          <a:p>
            <a:pPr algn="ctr"/>
            <a:r>
              <a:rPr lang="en-US" sz="3600" dirty="0"/>
              <a:t>Apply for More Than One Scholarship</a:t>
            </a:r>
          </a:p>
        </p:txBody>
      </p:sp>
      <p:sp>
        <p:nvSpPr>
          <p:cNvPr id="3" name="Content Placeholder 2"/>
          <p:cNvSpPr>
            <a:spLocks noGrp="1"/>
          </p:cNvSpPr>
          <p:nvPr>
            <p:ph idx="1"/>
          </p:nvPr>
        </p:nvSpPr>
        <p:spPr>
          <a:xfrm>
            <a:off x="838200" y="2318657"/>
            <a:ext cx="10515600" cy="3858306"/>
          </a:xfrm>
        </p:spPr>
        <p:txBody>
          <a:bodyPr>
            <a:normAutofit/>
          </a:bodyPr>
          <a:lstStyle/>
          <a:p>
            <a:endParaRPr lang="en-US" sz="2000" dirty="0"/>
          </a:p>
          <a:p>
            <a:endParaRPr lang="en-US" sz="2000" dirty="0"/>
          </a:p>
          <a:p>
            <a:r>
              <a:rPr lang="en-US" sz="2000" dirty="0"/>
              <a:t>A single scholarship generally will not cover the full cost of your study abroad program.</a:t>
            </a:r>
          </a:p>
          <a:p>
            <a:endParaRPr lang="en-US" sz="2000" dirty="0"/>
          </a:p>
          <a:p>
            <a:r>
              <a:rPr lang="en-US" sz="2000" dirty="0"/>
              <a:t>Distribution of scholarship funds may come after you have applied or even after you begin your program, but it will come. Have a plan in place to cover up front costs.  </a:t>
            </a:r>
          </a:p>
        </p:txBody>
      </p:sp>
    </p:spTree>
    <p:extLst>
      <p:ext uri="{BB962C8B-B14F-4D97-AF65-F5344CB8AC3E}">
        <p14:creationId xmlns:p14="http://schemas.microsoft.com/office/powerpoint/2010/main" val="133172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dirty="0"/>
            </a:br>
            <a:r>
              <a:rPr lang="en-US" dirty="0"/>
              <a:t> </a:t>
            </a:r>
          </a:p>
        </p:txBody>
      </p:sp>
      <p:sp>
        <p:nvSpPr>
          <p:cNvPr id="3" name="Content Placeholder 2"/>
          <p:cNvSpPr>
            <a:spLocks noGrp="1"/>
          </p:cNvSpPr>
          <p:nvPr>
            <p:ph idx="1"/>
          </p:nvPr>
        </p:nvSpPr>
        <p:spPr/>
        <p:txBody>
          <a:bodyPr/>
          <a:lstStyle/>
          <a:p>
            <a:endParaRPr lang="en-US" dirty="0"/>
          </a:p>
          <a:p>
            <a:endParaRPr lang="en-US" dirty="0"/>
          </a:p>
          <a:p>
            <a:endParaRPr lang="en-US" dirty="0"/>
          </a:p>
          <a:p>
            <a:pPr marL="0" indent="0" algn="ctr">
              <a:buNone/>
            </a:pPr>
            <a:r>
              <a:rPr lang="en-US" sz="3600" dirty="0"/>
              <a:t>Scholarships are Competitive</a:t>
            </a:r>
            <a:br>
              <a:rPr lang="en-US" dirty="0"/>
            </a:br>
            <a:r>
              <a:rPr lang="en-US" dirty="0"/>
              <a:t> </a:t>
            </a:r>
          </a:p>
        </p:txBody>
      </p:sp>
    </p:spTree>
    <p:extLst>
      <p:ext uri="{BB962C8B-B14F-4D97-AF65-F5344CB8AC3E}">
        <p14:creationId xmlns:p14="http://schemas.microsoft.com/office/powerpoint/2010/main" val="1685971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1425</Words>
  <Application>Microsoft Macintosh PowerPoint</Application>
  <PresentationFormat>Widescreen</PresentationFormat>
  <Paragraphs>202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Tips for Writing  Successful Study Abroad Scholarship  Applications</vt:lpstr>
      <vt:lpstr>  Presentation Content</vt:lpstr>
      <vt:lpstr> </vt:lpstr>
      <vt:lpstr> </vt:lpstr>
      <vt:lpstr>What are the specifics of your study abroad plan?</vt:lpstr>
      <vt:lpstr>Research Scholarship Opportunities</vt:lpstr>
      <vt:lpstr> How Well Do You Or Your Plans Match With The Criteria?</vt:lpstr>
      <vt:lpstr>Apply for More Than One Scholarship</vt:lpstr>
      <vt:lpstr>  </vt:lpstr>
      <vt:lpstr> Keys to Successful Scholarship Applications</vt:lpstr>
      <vt:lpstr>  You are not alone     </vt:lpstr>
      <vt:lpstr>Parts of a Scholarship Application  </vt:lpstr>
      <vt:lpstr>Letters of Recommendation</vt:lpstr>
      <vt:lpstr>Types of Essays</vt:lpstr>
      <vt:lpstr>Writing Essays</vt:lpstr>
      <vt:lpstr> </vt:lpstr>
      <vt:lpstr>OUTLINE</vt:lpstr>
      <vt:lpstr>Parts of Essay</vt:lpstr>
      <vt:lpstr> Plan to write 3-5 Essay Drafts</vt:lpstr>
      <vt:lpstr>What  “Revise” Means</vt:lpstr>
      <vt:lpstr>Get Feedback</vt:lpstr>
      <vt:lpstr> </vt:lpstr>
      <vt:lpstr>What not to do  </vt:lpstr>
      <vt:lpstr>Gilman Essay Writing Tips</vt:lpstr>
      <vt:lpstr>PowerPoint Presentation</vt:lpstr>
      <vt:lpstr>Follow-On Project Statement</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writing successful study abroad scholarship applications</dc:title>
  <dc:creator>Microsoft Office User</dc:creator>
  <cp:lastModifiedBy>Microsoft Office User</cp:lastModifiedBy>
  <cp:revision>57</cp:revision>
  <cp:lastPrinted>2017-09-21T16:53:31Z</cp:lastPrinted>
  <dcterms:created xsi:type="dcterms:W3CDTF">2017-09-20T16:21:19Z</dcterms:created>
  <dcterms:modified xsi:type="dcterms:W3CDTF">2018-03-01T16:30:11Z</dcterms:modified>
</cp:coreProperties>
</file>