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1" autoAdjust="0"/>
    <p:restoredTop sz="94660"/>
  </p:normalViewPr>
  <p:slideViewPr>
    <p:cSldViewPr snapToGrid="0">
      <p:cViewPr varScale="1">
        <p:scale>
          <a:sx n="92" d="100"/>
          <a:sy n="92" d="100"/>
        </p:scale>
        <p:origin x="149"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8/2/2018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8/2/2018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8/2/2018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8/2/2018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8/2/2018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8/2/2018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8/2/2018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8/2/2018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8/2/2018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a:t>Assessing Administrative and Educational support units</a:t>
            </a:r>
          </a:p>
        </p:txBody>
      </p:sp>
      <p:sp>
        <p:nvSpPr>
          <p:cNvPr id="3" name="Subtitle 2"/>
          <p:cNvSpPr>
            <a:spLocks noGrp="1"/>
          </p:cNvSpPr>
          <p:nvPr>
            <p:ph type="subTitle" idx="1"/>
          </p:nvPr>
        </p:nvSpPr>
        <p:spPr/>
        <p:txBody>
          <a:bodyPr/>
          <a:lstStyle/>
          <a:p>
            <a:r>
              <a:rPr lang="en-US" dirty="0"/>
              <a:t>A Workshop in Assessment of Student Learning</a:t>
            </a:r>
          </a:p>
        </p:txBody>
      </p:sp>
    </p:spTree>
    <p:extLst>
      <p:ext uri="{BB962C8B-B14F-4D97-AF65-F5344CB8AC3E}">
        <p14:creationId xmlns:p14="http://schemas.microsoft.com/office/powerpoint/2010/main" val="2767374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16823-D70E-4FD9-9F83-DBFA09247049}"/>
              </a:ext>
            </a:extLst>
          </p:cNvPr>
          <p:cNvSpPr>
            <a:spLocks noGrp="1"/>
          </p:cNvSpPr>
          <p:nvPr>
            <p:ph type="title"/>
          </p:nvPr>
        </p:nvSpPr>
        <p:spPr/>
        <p:txBody>
          <a:bodyPr/>
          <a:lstStyle/>
          <a:p>
            <a:r>
              <a:rPr lang="en-US" dirty="0"/>
              <a:t>Why assess AES units?</a:t>
            </a:r>
          </a:p>
        </p:txBody>
      </p:sp>
      <p:sp>
        <p:nvSpPr>
          <p:cNvPr id="3" name="Content Placeholder 2">
            <a:extLst>
              <a:ext uri="{FF2B5EF4-FFF2-40B4-BE49-F238E27FC236}">
                <a16:creationId xmlns:a16="http://schemas.microsoft.com/office/drawing/2014/main" id="{B9FEF4B8-8AA2-4810-9638-DA4B40F9FDA6}"/>
              </a:ext>
            </a:extLst>
          </p:cNvPr>
          <p:cNvSpPr>
            <a:spLocks noGrp="1"/>
          </p:cNvSpPr>
          <p:nvPr>
            <p:ph idx="1"/>
          </p:nvPr>
        </p:nvSpPr>
        <p:spPr/>
        <p:txBody>
          <a:bodyPr/>
          <a:lstStyle/>
          <a:p>
            <a:r>
              <a:rPr lang="en-US" dirty="0"/>
              <a:t>While we typically think of assessment in colleges and universities as primarily happening within academic departments, assessment of administrative and educational support units is essential.</a:t>
            </a:r>
          </a:p>
          <a:p>
            <a:r>
              <a:rPr lang="en-US" dirty="0"/>
              <a:t>While grading functions as a form of regular assessment within academic programs, and data on metrics like graduation rates are regularly collected, many AES units have no similar intrinsic assessment mechanisms.</a:t>
            </a:r>
          </a:p>
          <a:p>
            <a:r>
              <a:rPr lang="en-US" dirty="0"/>
              <a:t>Assessing AES units can improve student outcomes, enhance a college’s reputation, promote more efficient use of resources, and improve working conditions for staff.</a:t>
            </a:r>
          </a:p>
        </p:txBody>
      </p:sp>
    </p:spTree>
    <p:extLst>
      <p:ext uri="{BB962C8B-B14F-4D97-AF65-F5344CB8AC3E}">
        <p14:creationId xmlns:p14="http://schemas.microsoft.com/office/powerpoint/2010/main" val="475921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1F170-1938-439A-9481-AAA61AC47286}"/>
              </a:ext>
            </a:extLst>
          </p:cNvPr>
          <p:cNvSpPr>
            <a:spLocks noGrp="1"/>
          </p:cNvSpPr>
          <p:nvPr>
            <p:ph type="title"/>
          </p:nvPr>
        </p:nvSpPr>
        <p:spPr/>
        <p:txBody>
          <a:bodyPr/>
          <a:lstStyle/>
          <a:p>
            <a:r>
              <a:rPr lang="en-US" dirty="0"/>
              <a:t>A Question of Goals</a:t>
            </a:r>
          </a:p>
        </p:txBody>
      </p:sp>
      <p:sp>
        <p:nvSpPr>
          <p:cNvPr id="3" name="Content Placeholder 2">
            <a:extLst>
              <a:ext uri="{FF2B5EF4-FFF2-40B4-BE49-F238E27FC236}">
                <a16:creationId xmlns:a16="http://schemas.microsoft.com/office/drawing/2014/main" id="{2010C2DC-7A90-4B16-BA9E-1AE1C9D30E82}"/>
              </a:ext>
            </a:extLst>
          </p:cNvPr>
          <p:cNvSpPr>
            <a:spLocks noGrp="1"/>
          </p:cNvSpPr>
          <p:nvPr>
            <p:ph idx="1"/>
          </p:nvPr>
        </p:nvSpPr>
        <p:spPr/>
        <p:txBody>
          <a:bodyPr/>
          <a:lstStyle/>
          <a:p>
            <a:r>
              <a:rPr lang="en-US" dirty="0"/>
              <a:t>One of the challenges inherent to assessing AES units lies in identifying specific and measurable goals and outcomes to assess.</a:t>
            </a:r>
          </a:p>
          <a:p>
            <a:r>
              <a:rPr lang="en-US" dirty="0"/>
              <a:t>Typically, academic programs have clear goals and outcomes embedded in their curriculum, making choosing goals to assess easier.</a:t>
            </a:r>
          </a:p>
          <a:p>
            <a:r>
              <a:rPr lang="en-US" dirty="0"/>
              <a:t>To define goals for AES assessment, it’s important to define three levels: mission statement, goals, and outcomes.</a:t>
            </a:r>
          </a:p>
        </p:txBody>
      </p:sp>
    </p:spTree>
    <p:extLst>
      <p:ext uri="{BB962C8B-B14F-4D97-AF65-F5344CB8AC3E}">
        <p14:creationId xmlns:p14="http://schemas.microsoft.com/office/powerpoint/2010/main" val="747384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77A90-EDFD-4E05-8877-70B8A8D9EFB6}"/>
              </a:ext>
            </a:extLst>
          </p:cNvPr>
          <p:cNvSpPr>
            <a:spLocks noGrp="1"/>
          </p:cNvSpPr>
          <p:nvPr>
            <p:ph type="title"/>
          </p:nvPr>
        </p:nvSpPr>
        <p:spPr/>
        <p:txBody>
          <a:bodyPr/>
          <a:lstStyle/>
          <a:p>
            <a:r>
              <a:rPr lang="en-US" dirty="0"/>
              <a:t>The Mission Statement</a:t>
            </a:r>
          </a:p>
        </p:txBody>
      </p:sp>
      <p:sp>
        <p:nvSpPr>
          <p:cNvPr id="3" name="Content Placeholder 2">
            <a:extLst>
              <a:ext uri="{FF2B5EF4-FFF2-40B4-BE49-F238E27FC236}">
                <a16:creationId xmlns:a16="http://schemas.microsoft.com/office/drawing/2014/main" id="{301C4912-9568-46E4-AA0B-5A910AD938C0}"/>
              </a:ext>
            </a:extLst>
          </p:cNvPr>
          <p:cNvSpPr>
            <a:spLocks noGrp="1"/>
          </p:cNvSpPr>
          <p:nvPr>
            <p:ph idx="1"/>
          </p:nvPr>
        </p:nvSpPr>
        <p:spPr/>
        <p:txBody>
          <a:bodyPr/>
          <a:lstStyle/>
          <a:p>
            <a:r>
              <a:rPr lang="en-US" dirty="0"/>
              <a:t>Mission statements are broad definition of the purpose and values of a given administrative unit. The mission statement should fit into the overall goals of Brooklyn College, such as those defined in the Strategic Plan. In addition to the obvious purpose of stating the functions of a given administrative unit, a mission statement should reflect how the unit contributes to the education of students at the institution. </a:t>
            </a:r>
          </a:p>
          <a:p>
            <a:endParaRPr lang="en-US" dirty="0"/>
          </a:p>
        </p:txBody>
      </p:sp>
    </p:spTree>
    <p:extLst>
      <p:ext uri="{BB962C8B-B14F-4D97-AF65-F5344CB8AC3E}">
        <p14:creationId xmlns:p14="http://schemas.microsoft.com/office/powerpoint/2010/main" val="1890737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FBAF6-C4A0-41C6-89BC-536DC737F2A8}"/>
              </a:ext>
            </a:extLst>
          </p:cNvPr>
          <p:cNvSpPr>
            <a:spLocks noGrp="1"/>
          </p:cNvSpPr>
          <p:nvPr>
            <p:ph type="title"/>
          </p:nvPr>
        </p:nvSpPr>
        <p:spPr/>
        <p:txBody>
          <a:bodyPr/>
          <a:lstStyle/>
          <a:p>
            <a:r>
              <a:rPr lang="en-US" dirty="0"/>
              <a:t>Goals</a:t>
            </a:r>
          </a:p>
        </p:txBody>
      </p:sp>
      <p:sp>
        <p:nvSpPr>
          <p:cNvPr id="3" name="Content Placeholder 2">
            <a:extLst>
              <a:ext uri="{FF2B5EF4-FFF2-40B4-BE49-F238E27FC236}">
                <a16:creationId xmlns:a16="http://schemas.microsoft.com/office/drawing/2014/main" id="{ACF3B0A6-A41C-4343-9CD0-0F878F95574F}"/>
              </a:ext>
            </a:extLst>
          </p:cNvPr>
          <p:cNvSpPr>
            <a:spLocks noGrp="1"/>
          </p:cNvSpPr>
          <p:nvPr>
            <p:ph idx="1"/>
          </p:nvPr>
        </p:nvSpPr>
        <p:spPr/>
        <p:txBody>
          <a:bodyPr/>
          <a:lstStyle/>
          <a:p>
            <a:r>
              <a:rPr lang="en-US" dirty="0"/>
              <a:t>Goals are broad descriptions of big picture, long-range intended outcomes of an administrative unit. While goals need not be specifically measurable themselves, they should be easily developed into separate distinguishable outcomes. Goals function as the starting point for the development and refinement of measurable outcomes.</a:t>
            </a:r>
          </a:p>
          <a:p>
            <a:endParaRPr lang="en-US" dirty="0"/>
          </a:p>
        </p:txBody>
      </p:sp>
    </p:spTree>
    <p:extLst>
      <p:ext uri="{BB962C8B-B14F-4D97-AF65-F5344CB8AC3E}">
        <p14:creationId xmlns:p14="http://schemas.microsoft.com/office/powerpoint/2010/main" val="1279109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23E75-F7F5-4D74-8F93-C8183E9F334D}"/>
              </a:ext>
            </a:extLst>
          </p:cNvPr>
          <p:cNvSpPr>
            <a:spLocks noGrp="1"/>
          </p:cNvSpPr>
          <p:nvPr>
            <p:ph type="title"/>
          </p:nvPr>
        </p:nvSpPr>
        <p:spPr/>
        <p:txBody>
          <a:bodyPr/>
          <a:lstStyle/>
          <a:p>
            <a:r>
              <a:rPr lang="en-US" dirty="0"/>
              <a:t>Outcomes</a:t>
            </a:r>
          </a:p>
        </p:txBody>
      </p:sp>
      <p:sp>
        <p:nvSpPr>
          <p:cNvPr id="3" name="Content Placeholder 2">
            <a:extLst>
              <a:ext uri="{FF2B5EF4-FFF2-40B4-BE49-F238E27FC236}">
                <a16:creationId xmlns:a16="http://schemas.microsoft.com/office/drawing/2014/main" id="{5EC83201-A459-4739-B2A5-BB0594C6432C}"/>
              </a:ext>
            </a:extLst>
          </p:cNvPr>
          <p:cNvSpPr>
            <a:spLocks noGrp="1"/>
          </p:cNvSpPr>
          <p:nvPr>
            <p:ph idx="1"/>
          </p:nvPr>
        </p:nvSpPr>
        <p:spPr/>
        <p:txBody>
          <a:bodyPr/>
          <a:lstStyle/>
          <a:p>
            <a:r>
              <a:rPr lang="en-US" dirty="0"/>
              <a:t>Outcomes for administrative units have been defined as “statements that describe the desired quality (timeliness, accuracy, responsiveness, etc.) of key functions and services within the administrative unit.” Administrative outcomes define exactly what the services of a given unit should accomplish. Outcomes must be specific and measurable, so that assessment practices can be undertaken to achieve them. </a:t>
            </a:r>
          </a:p>
          <a:p>
            <a:endParaRPr lang="en-US" dirty="0"/>
          </a:p>
        </p:txBody>
      </p:sp>
    </p:spTree>
    <p:extLst>
      <p:ext uri="{BB962C8B-B14F-4D97-AF65-F5344CB8AC3E}">
        <p14:creationId xmlns:p14="http://schemas.microsoft.com/office/powerpoint/2010/main" val="1132583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E574B-F8B7-430E-9939-1675D5ED1914}"/>
              </a:ext>
            </a:extLst>
          </p:cNvPr>
          <p:cNvSpPr>
            <a:spLocks noGrp="1"/>
          </p:cNvSpPr>
          <p:nvPr>
            <p:ph type="title"/>
          </p:nvPr>
        </p:nvSpPr>
        <p:spPr/>
        <p:txBody>
          <a:bodyPr/>
          <a:lstStyle/>
          <a:p>
            <a:r>
              <a:rPr lang="en-US" dirty="0"/>
              <a:t>Example: A Tutoring Center</a:t>
            </a:r>
          </a:p>
        </p:txBody>
      </p:sp>
      <p:sp>
        <p:nvSpPr>
          <p:cNvPr id="3" name="Content Placeholder 2">
            <a:extLst>
              <a:ext uri="{FF2B5EF4-FFF2-40B4-BE49-F238E27FC236}">
                <a16:creationId xmlns:a16="http://schemas.microsoft.com/office/drawing/2014/main" id="{9D92F520-162B-458F-A3B1-AA7596E32969}"/>
              </a:ext>
            </a:extLst>
          </p:cNvPr>
          <p:cNvSpPr>
            <a:spLocks noGrp="1"/>
          </p:cNvSpPr>
          <p:nvPr>
            <p:ph sz="half" idx="1"/>
          </p:nvPr>
        </p:nvSpPr>
        <p:spPr/>
        <p:txBody>
          <a:bodyPr>
            <a:normAutofit/>
          </a:bodyPr>
          <a:lstStyle/>
          <a:p>
            <a:r>
              <a:rPr lang="en-US" dirty="0"/>
              <a:t>Goal: “Provide high-quality and accessible tutoring for all students regardless of major.”</a:t>
            </a:r>
          </a:p>
        </p:txBody>
      </p:sp>
      <p:sp>
        <p:nvSpPr>
          <p:cNvPr id="4" name="Content Placeholder 3">
            <a:extLst>
              <a:ext uri="{FF2B5EF4-FFF2-40B4-BE49-F238E27FC236}">
                <a16:creationId xmlns:a16="http://schemas.microsoft.com/office/drawing/2014/main" id="{00F187A3-FCBF-44A3-A2E1-478B9123C4B6}"/>
              </a:ext>
            </a:extLst>
          </p:cNvPr>
          <p:cNvSpPr>
            <a:spLocks noGrp="1"/>
          </p:cNvSpPr>
          <p:nvPr>
            <p:ph sz="half" idx="2"/>
          </p:nvPr>
        </p:nvSpPr>
        <p:spPr/>
        <p:txBody>
          <a:bodyPr>
            <a:normAutofit/>
          </a:bodyPr>
          <a:lstStyle/>
          <a:p>
            <a:pPr lvl="0"/>
            <a:r>
              <a:rPr lang="en-US" dirty="0"/>
              <a:t>Outcomes:</a:t>
            </a:r>
          </a:p>
          <a:p>
            <a:pPr lvl="0"/>
            <a:r>
              <a:rPr lang="en-US" dirty="0"/>
              <a:t>Tutors are knowledgeable in their defined content area</a:t>
            </a:r>
          </a:p>
          <a:p>
            <a:pPr lvl="0"/>
            <a:r>
              <a:rPr lang="en-US" dirty="0"/>
              <a:t>Tutoring is accessible to students</a:t>
            </a:r>
          </a:p>
          <a:p>
            <a:pPr lvl="0"/>
            <a:r>
              <a:rPr lang="en-US" dirty="0"/>
              <a:t>Tutoring is available in student’s desired discipline</a:t>
            </a:r>
          </a:p>
          <a:p>
            <a:r>
              <a:rPr lang="en-US" dirty="0"/>
              <a:t>Student find technology workshops helpful</a:t>
            </a:r>
          </a:p>
        </p:txBody>
      </p:sp>
    </p:spTree>
    <p:extLst>
      <p:ext uri="{BB962C8B-B14F-4D97-AF65-F5344CB8AC3E}">
        <p14:creationId xmlns:p14="http://schemas.microsoft.com/office/powerpoint/2010/main" val="1627694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36814-E2C7-48E8-8669-40B8B87120F9}"/>
              </a:ext>
            </a:extLst>
          </p:cNvPr>
          <p:cNvSpPr>
            <a:spLocks noGrp="1"/>
          </p:cNvSpPr>
          <p:nvPr>
            <p:ph type="title"/>
          </p:nvPr>
        </p:nvSpPr>
        <p:spPr/>
        <p:txBody>
          <a:bodyPr/>
          <a:lstStyle/>
          <a:p>
            <a:r>
              <a:rPr lang="en-US" dirty="0"/>
              <a:t>Potential Tools for AES Assessment</a:t>
            </a:r>
          </a:p>
        </p:txBody>
      </p:sp>
      <p:sp>
        <p:nvSpPr>
          <p:cNvPr id="3" name="Content Placeholder 2">
            <a:extLst>
              <a:ext uri="{FF2B5EF4-FFF2-40B4-BE49-F238E27FC236}">
                <a16:creationId xmlns:a16="http://schemas.microsoft.com/office/drawing/2014/main" id="{D4B0F18B-A563-45E1-93EB-DA44793E5EA9}"/>
              </a:ext>
            </a:extLst>
          </p:cNvPr>
          <p:cNvSpPr>
            <a:spLocks noGrp="1"/>
          </p:cNvSpPr>
          <p:nvPr>
            <p:ph sz="half" idx="1"/>
          </p:nvPr>
        </p:nvSpPr>
        <p:spPr/>
        <p:txBody>
          <a:bodyPr/>
          <a:lstStyle/>
          <a:p>
            <a:r>
              <a:rPr lang="en-US" dirty="0"/>
              <a:t>Participant (customer) surveys</a:t>
            </a:r>
          </a:p>
          <a:p>
            <a:r>
              <a:rPr lang="en-US" dirty="0"/>
              <a:t>Employee surveys</a:t>
            </a:r>
          </a:p>
          <a:p>
            <a:r>
              <a:rPr lang="en-US" dirty="0"/>
              <a:t>Employee focus groups</a:t>
            </a:r>
          </a:p>
          <a:p>
            <a:r>
              <a:rPr lang="en-US" dirty="0"/>
              <a:t>Time use diaries</a:t>
            </a:r>
          </a:p>
        </p:txBody>
      </p:sp>
      <p:sp>
        <p:nvSpPr>
          <p:cNvPr id="4" name="Content Placeholder 3">
            <a:extLst>
              <a:ext uri="{FF2B5EF4-FFF2-40B4-BE49-F238E27FC236}">
                <a16:creationId xmlns:a16="http://schemas.microsoft.com/office/drawing/2014/main" id="{1A0A1E12-3BE9-4229-9DD4-B580E7543A76}"/>
              </a:ext>
            </a:extLst>
          </p:cNvPr>
          <p:cNvSpPr>
            <a:spLocks noGrp="1"/>
          </p:cNvSpPr>
          <p:nvPr>
            <p:ph sz="half" idx="2"/>
          </p:nvPr>
        </p:nvSpPr>
        <p:spPr/>
        <p:txBody>
          <a:bodyPr/>
          <a:lstStyle/>
          <a:p>
            <a:r>
              <a:rPr lang="en-US" dirty="0"/>
              <a:t>Expert observations</a:t>
            </a:r>
          </a:p>
          <a:p>
            <a:r>
              <a:rPr lang="en-US" dirty="0"/>
              <a:t>Forms and Procedures review</a:t>
            </a:r>
          </a:p>
          <a:p>
            <a:r>
              <a:rPr lang="en-US" dirty="0"/>
              <a:t>Attendance at events</a:t>
            </a:r>
          </a:p>
          <a:p>
            <a:r>
              <a:rPr lang="en-US" dirty="0"/>
              <a:t>Change in participation </a:t>
            </a:r>
            <a:r>
              <a:rPr lang="en-US"/>
              <a:t>over time</a:t>
            </a:r>
            <a:endParaRPr lang="en-US" dirty="0"/>
          </a:p>
          <a:p>
            <a:endParaRPr lang="en-US" dirty="0"/>
          </a:p>
        </p:txBody>
      </p:sp>
    </p:spTree>
    <p:extLst>
      <p:ext uri="{BB962C8B-B14F-4D97-AF65-F5344CB8AC3E}">
        <p14:creationId xmlns:p14="http://schemas.microsoft.com/office/powerpoint/2010/main" val="397455486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1675</TotalTime>
  <Words>446</Words>
  <Application>Microsoft Office PowerPoint</Application>
  <PresentationFormat>Widescreen</PresentationFormat>
  <Paragraphs>32</Paragraphs>
  <Slides>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Franklin Gothic Book</vt:lpstr>
      <vt:lpstr>Crop</vt:lpstr>
      <vt:lpstr>Assessing Administrative and Educational support units</vt:lpstr>
      <vt:lpstr>Why assess AES units?</vt:lpstr>
      <vt:lpstr>A Question of Goals</vt:lpstr>
      <vt:lpstr>The Mission Statement</vt:lpstr>
      <vt:lpstr>Goals</vt:lpstr>
      <vt:lpstr>Outcomes</vt:lpstr>
      <vt:lpstr>Example: A Tutoring Center</vt:lpstr>
      <vt:lpstr>Potential Tools for AES Assessment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Sampling bias</dc:title>
  <dc:creator>Freddie deBoer</dc:creator>
  <cp:lastModifiedBy>Freddie deBoer</cp:lastModifiedBy>
  <cp:revision>26</cp:revision>
  <dcterms:created xsi:type="dcterms:W3CDTF">2016-10-07T12:21:35Z</dcterms:created>
  <dcterms:modified xsi:type="dcterms:W3CDTF">2018-08-02T13:09:45Z</dcterms:modified>
</cp:coreProperties>
</file>