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59" r:id="rId4"/>
    <p:sldId id="257" r:id="rId5"/>
    <p:sldId id="258" r:id="rId6"/>
    <p:sldId id="260" r:id="rId7"/>
    <p:sldId id="261" r:id="rId8"/>
    <p:sldId id="262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5820" autoAdjust="0"/>
  </p:normalViewPr>
  <p:slideViewPr>
    <p:cSldViewPr>
      <p:cViewPr>
        <p:scale>
          <a:sx n="89" d="100"/>
          <a:sy n="89" d="100"/>
        </p:scale>
        <p:origin x="-6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9C1C22-D4B2-4591-B367-DDD2A140AD2F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D5FD9C-1690-463A-BE26-CEC816FDDA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34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A9E8FF-917A-46C2-A93D-E95671F4F4DD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B39C4E-AD34-44BA-B5E3-A8476736CB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8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Thanks to City Tech (Dr. Ashley Ater Kranov), Assessment Council, Niesha, Sharona Levy, etc.</a:t>
            </a:r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Definition of  Evaluation v. Assessment</a:t>
            </a:r>
          </a:p>
          <a:p>
            <a:endParaRPr lang="en-US" dirty="0" smtClean="0"/>
          </a:p>
          <a:p>
            <a:r>
              <a:rPr lang="en-US" dirty="0" smtClean="0"/>
              <a:t>Program Evaluation is:  Systematic collection, analysis and reporting of descriptive  and judgmental information about the merit and worth of a program ‘s design, process and outcomes, to address improvement, accountability, and dissemination questions and increase understanding of the involved phenomena. Stufflebeam and Shinkfield, </a:t>
            </a:r>
            <a:r>
              <a:rPr lang="en-US" i="1" dirty="0" smtClean="0"/>
              <a:t>Evaluation Theory, Models, and Applications, </a:t>
            </a:r>
            <a:r>
              <a:rPr lang="en-US" dirty="0" smtClean="0"/>
              <a:t>(2007)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9C4E-AD34-44BA-B5E3-A8476736CB6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 with Title slide (maybe don’t show)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9C4E-AD34-44BA-B5E3-A8476736CB6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9C4E-AD34-44BA-B5E3-A8476736CB6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524123" indent="-524123">
              <a:buAutoNum type="romanUcPeriod"/>
            </a:pPr>
            <a:r>
              <a:rPr lang="en-US" sz="2400" dirty="0" smtClean="0"/>
              <a:t>Hardly ever is their certainty about these complex phenomena</a:t>
            </a:r>
          </a:p>
          <a:p>
            <a:pPr marL="524123" indent="-524123">
              <a:buAutoNum type="romanUcPeriod"/>
            </a:pPr>
            <a:endParaRPr lang="en-US" sz="2400" dirty="0" smtClean="0"/>
          </a:p>
          <a:p>
            <a:pPr marL="524123" indent="-524123" defTabSz="931774">
              <a:buFontTx/>
              <a:buAutoNum type="romanUcPeriod"/>
              <a:defRPr/>
            </a:pPr>
            <a:r>
              <a:rPr lang="en-US" sz="2400" dirty="0" smtClean="0"/>
              <a:t>Context often can be seen as local, national, international varies depending on program</a:t>
            </a:r>
          </a:p>
          <a:p>
            <a:pPr marL="524123" indent="-524123" defTabSz="931774">
              <a:buFontTx/>
              <a:buAutoNum type="romanUcPeriod"/>
              <a:defRPr/>
            </a:pPr>
            <a:endParaRPr lang="en-US" sz="2400" dirty="0" smtClean="0"/>
          </a:p>
          <a:p>
            <a:pPr marL="524123" indent="-524123" defTabSz="931774">
              <a:buFontTx/>
              <a:buAutoNum type="romanUcPeriod"/>
              <a:defRPr/>
            </a:pPr>
            <a:r>
              <a:rPr lang="en-US" sz="2400" dirty="0" smtClean="0"/>
              <a:t>Planned is standard of both 7 and 14 and is good practice as you want to have some purpose guiding your efforts.</a:t>
            </a:r>
          </a:p>
          <a:p>
            <a:pPr marL="524123" indent="-524123" defTabSz="931774">
              <a:buFontTx/>
              <a:buAutoNum type="romanUcPeriod"/>
              <a:defRPr/>
            </a:pPr>
            <a:endParaRPr lang="en-US" sz="2400" dirty="0" smtClean="0"/>
          </a:p>
          <a:p>
            <a:pPr marL="524123" indent="-524123" defTabSz="931774">
              <a:buFontTx/>
              <a:buAutoNum type="romanUcPeriod"/>
              <a:defRPr/>
            </a:pPr>
            <a:r>
              <a:rPr lang="en-US" sz="2400" dirty="0" smtClean="0"/>
              <a:t>Einstein via Dr. Kranov, don’t just do what’s easy or traditional (example of academic program reviews input oriented)</a:t>
            </a:r>
          </a:p>
          <a:p>
            <a:pPr marL="524123" indent="-524123" defTabSz="931774">
              <a:buFontTx/>
              <a:buAutoNum type="romanUcPeriod"/>
              <a:defRPr/>
            </a:pPr>
            <a:endParaRPr lang="en-US" sz="2400" dirty="0" smtClean="0"/>
          </a:p>
          <a:p>
            <a:pPr marL="524123" indent="-524123" defTabSz="931774">
              <a:buFontTx/>
              <a:buAutoNum type="romanUcPeriod"/>
              <a:defRPr/>
            </a:pPr>
            <a:r>
              <a:rPr lang="en-US" sz="2400" dirty="0" smtClean="0"/>
              <a:t>Otherwise why bother (“you don’t have to be bad to get better”, Dr. Kranov) Things may be interesting to you in theory or you are looking to deflect responsibility   </a:t>
            </a:r>
          </a:p>
          <a:p>
            <a:pPr marL="524123" indent="-524123">
              <a:buAutoNum type="romanUcPeriod"/>
            </a:pPr>
            <a:endParaRPr lang="en-US" sz="2400" dirty="0" smtClean="0"/>
          </a:p>
          <a:p>
            <a:pPr marL="524123" indent="-524123">
              <a:buAutoNum type="romanUcPeriod"/>
            </a:pPr>
            <a:endParaRPr lang="en-US" sz="2400" dirty="0" smtClean="0"/>
          </a:p>
          <a:p>
            <a:pPr marL="524123" indent="-524123">
              <a:buAutoNum type="romanUcPeriod"/>
            </a:pPr>
            <a:endParaRPr lang="en-US" sz="2400" dirty="0" smtClean="0"/>
          </a:p>
          <a:p>
            <a:pPr marL="524123" indent="-524123">
              <a:buAutoNum type="romanUcPeriod"/>
            </a:pP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91179" indent="-291179">
              <a:buAutoNum type="romanUcPeriod"/>
            </a:pPr>
            <a:r>
              <a:rPr lang="en-US" dirty="0" smtClean="0"/>
              <a:t>This is one Model of context and why in a way we do what we do.</a:t>
            </a:r>
          </a:p>
          <a:p>
            <a:pPr marL="291179" indent="-291179">
              <a:buAutoNum type="romanUcPeriod"/>
            </a:pPr>
            <a:endParaRPr lang="en-US" dirty="0" smtClean="0"/>
          </a:p>
          <a:p>
            <a:pPr marL="291179" indent="-291179">
              <a:buAutoNum type="romanUcPeriod"/>
            </a:pPr>
            <a:r>
              <a:rPr lang="en-US" dirty="0" smtClean="0"/>
              <a:t>Hard in CUNY to control or change other factors so lets look at student heterogeneity another way (Mosen)</a:t>
            </a:r>
          </a:p>
          <a:p>
            <a:endParaRPr lang="en-US" dirty="0" smtClean="0"/>
          </a:p>
          <a:p>
            <a:r>
              <a:rPr lang="en-US" dirty="0" smtClean="0"/>
              <a:t>III. Participation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9C4E-AD34-44BA-B5E3-A8476736CB6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Mosen Slide </a:t>
            </a:r>
          </a:p>
          <a:p>
            <a:endParaRPr lang="en-US" dirty="0" smtClean="0"/>
          </a:p>
          <a:p>
            <a:r>
              <a:rPr lang="en-US" dirty="0" smtClean="0"/>
              <a:t>This type of thing you have more influence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9C4E-AD34-44BA-B5E3-A8476736CB6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Mosen’s slide</a:t>
            </a:r>
          </a:p>
          <a:p>
            <a:endParaRPr lang="en-US" dirty="0" smtClean="0"/>
          </a:p>
          <a:p>
            <a:pPr marL="291179" indent="-291179">
              <a:buAutoNum type="romanUcPeriod"/>
            </a:pPr>
            <a:r>
              <a:rPr lang="en-US" dirty="0" smtClean="0"/>
              <a:t>Different thing done “to with or for” students/clients in different boxes</a:t>
            </a:r>
          </a:p>
          <a:p>
            <a:pPr marL="291179" indent="-291179">
              <a:buAutoNum type="romanUcPeriod"/>
            </a:pPr>
            <a:endParaRPr lang="en-US" dirty="0" smtClean="0"/>
          </a:p>
          <a:p>
            <a:pPr marL="291179" indent="-291179">
              <a:buAutoNum type="romanUcPeriod"/>
            </a:pPr>
            <a:r>
              <a:rPr lang="en-US" dirty="0" smtClean="0"/>
              <a:t>Idea may be to move them all into Yes/Yes box </a:t>
            </a:r>
          </a:p>
          <a:p>
            <a:pPr marL="291179" indent="-291179">
              <a:buAutoNum type="romanUcPeriod"/>
            </a:pPr>
            <a:endParaRPr lang="en-US" dirty="0" smtClean="0"/>
          </a:p>
          <a:p>
            <a:pPr marL="291179" indent="-291179">
              <a:buAutoNum type="romanUcPeriod"/>
            </a:pPr>
            <a:r>
              <a:rPr lang="en-US" dirty="0" smtClean="0"/>
              <a:t>However, sometimes it may be that No/low and No/low box is not worth moving from a cost/benefit standpoint. </a:t>
            </a:r>
          </a:p>
          <a:p>
            <a:pPr marL="291179" indent="-291179">
              <a:buAutoNum type="romanUcPeriod"/>
            </a:pPr>
            <a:endParaRPr lang="en-US" dirty="0" smtClean="0"/>
          </a:p>
          <a:p>
            <a:pPr marL="291179" indent="-291179">
              <a:buAutoNum type="romanUcPeriod"/>
            </a:pPr>
            <a:r>
              <a:rPr lang="en-US" dirty="0" smtClean="0"/>
              <a:t>Yes for need but no/low for understanding may benefit from some look at alignment of purpose between your perception and student’s. (Content/Conceptual  analysis)  </a:t>
            </a:r>
          </a:p>
          <a:p>
            <a:pPr marL="291179" indent="-291179">
              <a:buAutoNum type="romanUcPeriod"/>
            </a:pPr>
            <a:endParaRPr lang="en-US" dirty="0" smtClean="0"/>
          </a:p>
          <a:p>
            <a:pPr marL="291179" indent="-291179">
              <a:buAutoNum type="romanUcPeriod"/>
            </a:pPr>
            <a:r>
              <a:rPr lang="en-US" dirty="0" smtClean="0"/>
              <a:t>Hit button move to Slide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9C4E-AD34-44BA-B5E3-A8476736CB6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ADEE4-4279-4AA1-B0EA-4E9422BAADE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62401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89" rIns="91380" bIns="45689" anchor="b"/>
          <a:lstStyle/>
          <a:p>
            <a:pPr algn="r" defTabSz="911175"/>
            <a:fld id="{2F6D7501-6C2F-477B-B0E2-25F19DE553F6}" type="slidenum">
              <a:rPr lang="en-US" sz="1100">
                <a:latin typeface="Times New Roman" pitchFamily="18" charset="0"/>
                <a:ea typeface="ＭＳ Ｐゴシック" pitchFamily="-128" charset="-128"/>
              </a:rPr>
              <a:pPr algn="r" defTabSz="911175"/>
              <a:t>7</a:t>
            </a:fld>
            <a:endParaRPr lang="en-US" sz="1100" dirty="0">
              <a:latin typeface="Times New Roman" pitchFamily="18" charset="0"/>
              <a:ea typeface="ＭＳ Ｐゴシック" pitchFamily="-128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3263"/>
            <a:ext cx="4679950" cy="350996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4" y="4445000"/>
            <a:ext cx="5159375" cy="4135438"/>
          </a:xfrm>
        </p:spPr>
        <p:txBody>
          <a:bodyPr lIns="91380" tIns="45689" rIns="91380" bIns="45689"/>
          <a:lstStyle/>
          <a:p>
            <a:pPr marL="291179" indent="-291179">
              <a:buAutoNum type="romanUcPeriod"/>
            </a:pPr>
            <a:r>
              <a:rPr lang="en-US" dirty="0" smtClean="0"/>
              <a:t>From an Assessment perspective what information do you need to reduce your uncertainly about boxes and the causal assumptions of arrows</a:t>
            </a:r>
          </a:p>
          <a:p>
            <a:pPr marL="291179" indent="-291179">
              <a:buAutoNum type="romanUcPeriod"/>
            </a:pPr>
            <a:endParaRPr lang="en-US" dirty="0" smtClean="0"/>
          </a:p>
          <a:p>
            <a:pPr marL="291179" indent="-291179">
              <a:buAutoNum type="romanUcPeriod"/>
            </a:pPr>
            <a:r>
              <a:rPr lang="en-US" dirty="0" smtClean="0"/>
              <a:t>Evaluation/Assessment is often reading right to left.  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285750" indent="-285750">
              <a:spcAft>
                <a:spcPts val="1223"/>
              </a:spcAft>
              <a:buAutoNum type="romanUcPeriod"/>
            </a:pPr>
            <a:r>
              <a:rPr lang="en-US" dirty="0" smtClean="0"/>
              <a:t>We have resources, workshops and people on all these. </a:t>
            </a:r>
          </a:p>
          <a:p>
            <a:pPr marL="291179" indent="-291179">
              <a:spcAft>
                <a:spcPts val="1223"/>
              </a:spcAft>
              <a:buAutoNum type="romanUcPeriod"/>
            </a:pPr>
            <a:r>
              <a:rPr lang="en-US" dirty="0" smtClean="0"/>
              <a:t>See slide before. (logic Models)</a:t>
            </a:r>
          </a:p>
          <a:p>
            <a:pPr marL="291179" indent="-291179">
              <a:spcAft>
                <a:spcPts val="1223"/>
              </a:spcAft>
              <a:buAutoNum type="romanUcPeriod"/>
            </a:pPr>
            <a:r>
              <a:rPr lang="en-US" dirty="0" smtClean="0"/>
              <a:t>Do them right ask things you can change. (Sam M.,  CSI and Ray Galinski from Lehman)</a:t>
            </a:r>
          </a:p>
          <a:p>
            <a:pPr marL="291179" indent="-291179">
              <a:spcAft>
                <a:spcPts val="1223"/>
              </a:spcAft>
              <a:buAutoNum type="romanUcPeriod"/>
            </a:pPr>
            <a:r>
              <a:rPr lang="en-US" dirty="0" smtClean="0"/>
              <a:t>Content Analysis (Diane Phillips) is great for alignment (Common Reading, and for understanding in combination (Below on probation)</a:t>
            </a:r>
          </a:p>
          <a:p>
            <a:pPr marL="291179" indent="-291179">
              <a:spcAft>
                <a:spcPts val="1223"/>
              </a:spcAft>
              <a:buAutoNum type="romanUcPeriod"/>
            </a:pPr>
            <a:r>
              <a:rPr lang="en-US" dirty="0" smtClean="0"/>
              <a:t>Obvious in some ways for tutoring what grades to they get but less good for specific skills.</a:t>
            </a:r>
          </a:p>
          <a:p>
            <a:pPr marL="291179" indent="-291179">
              <a:spcAft>
                <a:spcPts val="1223"/>
              </a:spcAft>
              <a:buAutoNum type="romanUcPeriod"/>
            </a:pPr>
            <a:r>
              <a:rPr lang="en-US" dirty="0" smtClean="0"/>
              <a:t>Rubrics, yours and others, (CATW) etc,</a:t>
            </a:r>
          </a:p>
          <a:p>
            <a:pPr marL="291179" indent="-291179">
              <a:spcAft>
                <a:spcPts val="1223"/>
              </a:spcAft>
              <a:buAutoNum type="romanUcPeriod"/>
            </a:pPr>
            <a:r>
              <a:rPr lang="en-US" dirty="0" smtClean="0"/>
              <a:t>Also a rubric  Categories</a:t>
            </a:r>
          </a:p>
          <a:p>
            <a:pPr lvl="1"/>
            <a:r>
              <a:rPr lang="en-US" sz="1900" dirty="0" smtClean="0"/>
              <a:t>Punctual</a:t>
            </a:r>
          </a:p>
          <a:p>
            <a:pPr lvl="1"/>
            <a:r>
              <a:rPr lang="en-US" sz="1900" dirty="0" smtClean="0"/>
              <a:t>Courteous</a:t>
            </a:r>
          </a:p>
          <a:p>
            <a:pPr lvl="1"/>
            <a:r>
              <a:rPr lang="en-US" sz="1900" dirty="0" smtClean="0"/>
              <a:t>Use of Tools</a:t>
            </a:r>
          </a:p>
          <a:p>
            <a:pPr lvl="1"/>
            <a:r>
              <a:rPr lang="en-US" sz="1900" dirty="0" smtClean="0"/>
              <a:t>Accuracy/Intake </a:t>
            </a:r>
          </a:p>
          <a:p>
            <a:pPr lvl="1"/>
            <a:r>
              <a:rPr lang="en-US" sz="1900" dirty="0" smtClean="0"/>
              <a:t>Knowledge Level </a:t>
            </a:r>
          </a:p>
          <a:p>
            <a:pPr lvl="1"/>
            <a:r>
              <a:rPr lang="en-US" sz="1900" dirty="0" smtClean="0"/>
              <a:t>Gave Accurate Information </a:t>
            </a:r>
          </a:p>
          <a:p>
            <a:pPr lvl="1">
              <a:spcAft>
                <a:spcPts val="1223"/>
              </a:spcAft>
            </a:pPr>
            <a:r>
              <a:rPr lang="en-US" sz="1900" dirty="0" smtClean="0"/>
              <a:t>Team Work</a:t>
            </a:r>
          </a:p>
          <a:p>
            <a:pPr lvl="0"/>
            <a:r>
              <a:rPr lang="en-US" dirty="0" smtClean="0"/>
              <a:t>Ranges of Measurement</a:t>
            </a:r>
          </a:p>
          <a:p>
            <a:pPr lvl="1"/>
            <a:r>
              <a:rPr lang="en-US" sz="1900" dirty="0" smtClean="0"/>
              <a:t>1= Novice</a:t>
            </a:r>
          </a:p>
          <a:p>
            <a:pPr lvl="1"/>
            <a:r>
              <a:rPr lang="en-US" sz="1900" dirty="0" smtClean="0"/>
              <a:t>2= In Progress</a:t>
            </a:r>
          </a:p>
          <a:p>
            <a:pPr lvl="1"/>
            <a:r>
              <a:rPr lang="en-US" sz="1900" dirty="0" smtClean="0"/>
              <a:t>3= Competent</a:t>
            </a:r>
          </a:p>
          <a:p>
            <a:pPr lvl="1"/>
            <a:r>
              <a:rPr lang="en-US" sz="1900" dirty="0" smtClean="0"/>
              <a:t>4= Proficient</a:t>
            </a:r>
          </a:p>
          <a:p>
            <a:pPr lvl="1"/>
            <a:r>
              <a:rPr lang="en-US" sz="1900" dirty="0" smtClean="0"/>
              <a:t>5= Accomplished</a:t>
            </a:r>
          </a:p>
          <a:p>
            <a:pPr lvl="1"/>
            <a:r>
              <a:rPr lang="en-US" sz="1900" dirty="0" smtClean="0"/>
              <a:t>6= Exemplary </a:t>
            </a:r>
          </a:p>
          <a:p>
            <a:pPr lvl="1"/>
            <a:endParaRPr lang="en-US" sz="1900" dirty="0" smtClean="0"/>
          </a:p>
          <a:p>
            <a:r>
              <a:rPr lang="en-US" dirty="0" smtClean="0"/>
              <a:t>Institutional Data: Completion and retention correlated with intervention</a:t>
            </a:r>
          </a:p>
          <a:p>
            <a:r>
              <a:rPr lang="en-US" dirty="0" smtClean="0"/>
              <a:t>Test Scores: Admissions tests remedial etc.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9C4E-AD34-44BA-B5E3-A8476736CB6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9C4E-AD34-44BA-B5E3-A8476736CB6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CD5-FB4F-41C0-987E-96D767266F60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4A7843-721A-43DF-B679-1704223294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CD5-FB4F-41C0-987E-96D767266F60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7843-721A-43DF-B679-1704223294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D4A7843-721A-43DF-B679-1704223294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CD5-FB4F-41C0-987E-96D767266F60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CD5-FB4F-41C0-987E-96D767266F60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D4A7843-721A-43DF-B679-1704223294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CD5-FB4F-41C0-987E-96D767266F60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4A7843-721A-43DF-B679-1704223294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D58ACD5-FB4F-41C0-987E-96D767266F60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7843-721A-43DF-B679-1704223294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CD5-FB4F-41C0-987E-96D767266F60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D4A7843-721A-43DF-B679-1704223294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CD5-FB4F-41C0-987E-96D767266F60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D4A7843-721A-43DF-B679-1704223294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CD5-FB4F-41C0-987E-96D767266F60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4A7843-721A-43DF-B679-1704223294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4A7843-721A-43DF-B679-1704223294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CD5-FB4F-41C0-987E-96D767266F60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D4A7843-721A-43DF-B679-1704223294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D58ACD5-FB4F-41C0-987E-96D767266F60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D58ACD5-FB4F-41C0-987E-96D767266F60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4A7843-721A-43DF-B679-1704223294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3.gif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Qualitative%20Analysis_Question%203_1_31_11.docx" TargetMode="Externa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cap="none" dirty="0" smtClean="0"/>
              <a:t>Michael J. Anderson, PhD</a:t>
            </a:r>
          </a:p>
          <a:p>
            <a:r>
              <a:rPr lang="en-US" sz="1400" cap="none" dirty="0" smtClean="0"/>
              <a:t>CUNY Academic Support Services Forum</a:t>
            </a:r>
          </a:p>
          <a:p>
            <a:r>
              <a:rPr lang="en-US" sz="1400" cap="none" dirty="0" smtClean="0"/>
              <a:t>March 15, 2012</a:t>
            </a:r>
          </a:p>
          <a:p>
            <a:r>
              <a:rPr lang="en-US" sz="1400" cap="none" dirty="0" smtClean="0"/>
              <a:t>CUNY Graduate Center</a:t>
            </a:r>
          </a:p>
          <a:p>
            <a:endParaRPr lang="en-US" cap="none" dirty="0" smtClean="0"/>
          </a:p>
          <a:p>
            <a:r>
              <a:rPr lang="en-US" sz="1000" cap="none" dirty="0" smtClean="0"/>
              <a:t>Some slides/content by Mosen Auryan, PhD</a:t>
            </a:r>
            <a:r>
              <a:rPr lang="en-US" cap="none" dirty="0" smtClean="0"/>
              <a:t> </a:t>
            </a:r>
          </a:p>
          <a:p>
            <a:endParaRPr lang="en-US" cap="none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Evaluating Academic Support Services Programs </a:t>
            </a:r>
            <a:endParaRPr lang="en-US" dirty="0"/>
          </a:p>
        </p:txBody>
      </p:sp>
      <p:pic>
        <p:nvPicPr>
          <p:cNvPr id="4" name="Picture 3" descr="http://www1.cuny.edu/portal_ur/this_week/2011/template/images/gsa_thisweek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91200"/>
            <a:ext cx="1152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01000" y="58674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66FF"/>
                </a:solidFill>
              </a:rPr>
              <a:t>CUNY  Assessment </a:t>
            </a:r>
          </a:p>
          <a:p>
            <a:r>
              <a:rPr lang="en-US" sz="1000" dirty="0" smtClean="0">
                <a:solidFill>
                  <a:srgbClr val="3366FF"/>
                </a:solidFill>
              </a:rPr>
              <a:t>Council</a:t>
            </a:r>
            <a:endParaRPr lang="en-US" sz="1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997839"/>
            <a:ext cx="662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Program Evaluation is:  Systematic collection, analysis and reporting of descriptive  and judgmental information about the merit and worth of a program’s design, process and outcomes, to address improvement, accountability, and dissemination questions and increase understanding of the involved phenomena. </a:t>
            </a:r>
          </a:p>
          <a:p>
            <a:endParaRPr lang="en-US" dirty="0" smtClean="0"/>
          </a:p>
          <a:p>
            <a:r>
              <a:rPr lang="en-US" dirty="0" smtClean="0"/>
              <a:t>Stufflebeam and Shinkfield,  </a:t>
            </a:r>
            <a:r>
              <a:rPr lang="en-US" i="1" dirty="0" smtClean="0"/>
              <a:t>Evaluation Theory, Models, and Applications, </a:t>
            </a:r>
            <a:r>
              <a:rPr lang="en-US" dirty="0" smtClean="0"/>
              <a:t>(2007).  </a:t>
            </a:r>
          </a:p>
        </p:txBody>
      </p:sp>
      <p:pic>
        <p:nvPicPr>
          <p:cNvPr id="3" name="Picture 2" descr="http://www1.cuny.edu/portal_ur/this_week/2011/template/images/gsa_thisweek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91200"/>
            <a:ext cx="1152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001000" y="5791200"/>
            <a:ext cx="990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CUNY  Assessment </a:t>
            </a:r>
          </a:p>
          <a:p>
            <a:r>
              <a:rPr lang="en-US" sz="1100" dirty="0" smtClean="0">
                <a:solidFill>
                  <a:srgbClr val="3366FF"/>
                </a:solidFill>
              </a:rPr>
              <a:t>Council</a:t>
            </a:r>
            <a:endParaRPr lang="en-US" sz="11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General Ideas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Assessment is about reducing uncertainty  </a:t>
            </a:r>
          </a:p>
          <a:p>
            <a:r>
              <a:rPr lang="en-US" dirty="0" smtClean="0"/>
              <a:t> Assessment should be </a:t>
            </a:r>
            <a:r>
              <a:rPr lang="en-US" dirty="0" smtClean="0">
                <a:hlinkClick r:id="rId3" action="ppaction://hlinksldjump"/>
              </a:rPr>
              <a:t>done in context</a:t>
            </a:r>
            <a:endParaRPr lang="en-US" dirty="0" smtClean="0"/>
          </a:p>
          <a:p>
            <a:r>
              <a:rPr lang="en-US" dirty="0" smtClean="0"/>
              <a:t>Assessment is a process </a:t>
            </a:r>
            <a:r>
              <a:rPr lang="en-US" dirty="0" smtClean="0">
                <a:hlinkClick r:id="rId4" action="ppaction://hlinksldjump"/>
              </a:rPr>
              <a:t>(planning)</a:t>
            </a:r>
            <a:endParaRPr lang="en-US" dirty="0" smtClean="0"/>
          </a:p>
          <a:p>
            <a:pPr lvl="2"/>
            <a:r>
              <a:rPr lang="en-US" dirty="0" smtClean="0"/>
              <a:t>What before why</a:t>
            </a:r>
          </a:p>
          <a:p>
            <a:pPr lvl="2"/>
            <a:r>
              <a:rPr lang="en-US" dirty="0" smtClean="0"/>
              <a:t>Let go of perfection</a:t>
            </a:r>
          </a:p>
          <a:p>
            <a:r>
              <a:rPr lang="en-US" dirty="0" smtClean="0"/>
              <a:t>“Not everything that is countable counts”</a:t>
            </a:r>
          </a:p>
          <a:p>
            <a:r>
              <a:rPr lang="en-US" dirty="0" smtClean="0"/>
              <a:t>Ask questions about things you can control, influence, and/or change. </a:t>
            </a:r>
            <a:endParaRPr lang="en-US" dirty="0"/>
          </a:p>
        </p:txBody>
      </p:sp>
      <p:pic>
        <p:nvPicPr>
          <p:cNvPr id="6" name="Picture 5" descr="http://www1.cuny.edu/portal_ur/this_week/2011/template/images/gsa_thisweek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1152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01000" y="58674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66FF"/>
                </a:solidFill>
              </a:rPr>
              <a:t>CUNY  Assessment </a:t>
            </a:r>
          </a:p>
          <a:p>
            <a:r>
              <a:rPr lang="en-US" sz="1000" dirty="0" smtClean="0">
                <a:solidFill>
                  <a:srgbClr val="3366FF"/>
                </a:solidFill>
              </a:rPr>
              <a:t>Council</a:t>
            </a:r>
            <a:endParaRPr lang="en-US" sz="1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2296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1.cuny.edu/portal_ur/this_week/2011/template/images/gsa_thisweek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1152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01000" y="58674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66FF"/>
                </a:solidFill>
                <a:hlinkClick r:id="rId6" action="ppaction://hlinksldjump"/>
              </a:rPr>
              <a:t>CUNY  Assessment </a:t>
            </a:r>
          </a:p>
          <a:p>
            <a:r>
              <a:rPr lang="en-US" sz="1000" dirty="0" smtClean="0">
                <a:solidFill>
                  <a:srgbClr val="3366FF"/>
                </a:solidFill>
                <a:hlinkClick r:id="rId6" action="ppaction://hlinksldjump"/>
              </a:rPr>
              <a:t>Council</a:t>
            </a:r>
            <a:endParaRPr lang="en-US" sz="1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296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1.cuny.edu/portal_ur/this_week/2011/template/images/gsa_thisweek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91200"/>
            <a:ext cx="1152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001000" y="58674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66FF"/>
                </a:solidFill>
              </a:rPr>
              <a:t>CUNY  Assessment </a:t>
            </a:r>
          </a:p>
          <a:p>
            <a:r>
              <a:rPr lang="en-US" sz="1000" dirty="0" smtClean="0">
                <a:solidFill>
                  <a:srgbClr val="3366FF"/>
                </a:solidFill>
              </a:rPr>
              <a:t>Council</a:t>
            </a:r>
            <a:endParaRPr lang="en-US" sz="1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2296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1.cuny.edu/portal_ur/this_week/2011/template/images/gsa_thisweek.gif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791200"/>
            <a:ext cx="1152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001000" y="58674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66FF"/>
                </a:solidFill>
              </a:rPr>
              <a:t>CUNY  Assessment </a:t>
            </a:r>
          </a:p>
          <a:p>
            <a:r>
              <a:rPr lang="en-US" sz="1000" dirty="0" smtClean="0">
                <a:solidFill>
                  <a:srgbClr val="3366FF"/>
                </a:solidFill>
              </a:rPr>
              <a:t>Council</a:t>
            </a:r>
            <a:endParaRPr lang="en-US" sz="1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03238"/>
            <a:ext cx="7772400" cy="1143000"/>
          </a:xfrm>
        </p:spPr>
        <p:txBody>
          <a:bodyPr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Logic Model: A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Simple Form  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08013" y="2239963"/>
            <a:ext cx="1371600" cy="469900"/>
          </a:xfrm>
          <a:prstGeom prst="rect">
            <a:avLst/>
          </a:prstGeom>
          <a:solidFill>
            <a:srgbClr val="E0E01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  <a:ea typeface="ＭＳ Ｐゴシック" pitchFamily="-128" charset="-128"/>
              </a:rPr>
              <a:t>INPUTS</a:t>
            </a:r>
            <a:endParaRPr lang="en-US" sz="2400" dirty="0">
              <a:latin typeface="Times New Roman" pitchFamily="18" charset="0"/>
              <a:ea typeface="ＭＳ Ｐゴシック" pitchFamily="-128" charset="-128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190750" y="2239963"/>
            <a:ext cx="2819400" cy="469900"/>
          </a:xfrm>
          <a:prstGeom prst="rect">
            <a:avLst/>
          </a:prstGeom>
          <a:solidFill>
            <a:srgbClr val="5AFD4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" charset="0"/>
                <a:ea typeface="ＭＳ Ｐゴシック" pitchFamily="-128" charset="-128"/>
              </a:rPr>
              <a:t>OUTPUTS</a:t>
            </a:r>
            <a:endParaRPr lang="en-US" sz="2400" dirty="0">
              <a:latin typeface="Times New Roman" pitchFamily="18" charset="0"/>
              <a:ea typeface="ＭＳ Ｐゴシック" pitchFamily="-128" charset="-128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257800" y="2239963"/>
            <a:ext cx="3581400" cy="469900"/>
          </a:xfrm>
          <a:prstGeom prst="rect">
            <a:avLst/>
          </a:prstGeom>
          <a:solidFill>
            <a:srgbClr val="FF5A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" charset="0"/>
                <a:ea typeface="ＭＳ Ｐゴシック" pitchFamily="-128" charset="-128"/>
              </a:rPr>
              <a:t>OUTCOMES</a:t>
            </a:r>
            <a:endParaRPr lang="en-US" sz="2400" dirty="0">
              <a:latin typeface="Times New Roman" pitchFamily="18" charset="0"/>
              <a:ea typeface="ＭＳ Ｐゴシック" pitchFamily="-128" charset="-128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08013" y="2841625"/>
            <a:ext cx="1295400" cy="92868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dirty="0">
              <a:latin typeface="Arial" charset="0"/>
              <a:ea typeface="ＭＳ Ｐゴシック" pitchFamily="-128" charset="-128"/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  <a:ea typeface="ＭＳ Ｐゴシック" pitchFamily="-128" charset="-128"/>
              </a:rPr>
              <a:t>Program investments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190750" y="2773363"/>
            <a:ext cx="1066800" cy="10033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dirty="0">
              <a:latin typeface="Arial" charset="0"/>
              <a:ea typeface="ＭＳ Ｐゴシック" pitchFamily="-128" charset="-128"/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  <a:ea typeface="ＭＳ Ｐゴシック" pitchFamily="-128" charset="-128"/>
              </a:rPr>
              <a:t>Activities</a:t>
            </a:r>
            <a:endParaRPr lang="en-US" sz="1400" dirty="0">
              <a:latin typeface="Arial" charset="0"/>
              <a:ea typeface="ＭＳ Ｐゴシック" pitchFamily="-128" charset="-128"/>
            </a:endParaRPr>
          </a:p>
          <a:p>
            <a:pPr>
              <a:spcBef>
                <a:spcPct val="50000"/>
              </a:spcBef>
            </a:pPr>
            <a:endParaRPr lang="en-US" sz="1400" dirty="0"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638550" y="2773363"/>
            <a:ext cx="1371600" cy="10033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dirty="0">
              <a:latin typeface="Arial" charset="0"/>
              <a:ea typeface="ＭＳ Ｐゴシック" pitchFamily="-128" charset="-128"/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  <a:ea typeface="ＭＳ Ｐゴシック" pitchFamily="-128" charset="-128"/>
              </a:rPr>
              <a:t>Participation</a:t>
            </a:r>
            <a:endParaRPr lang="en-US" sz="1400" dirty="0">
              <a:latin typeface="Arial" charset="0"/>
              <a:ea typeface="ＭＳ Ｐゴシック" pitchFamily="-128" charset="-128"/>
            </a:endParaRPr>
          </a:p>
          <a:p>
            <a:pPr>
              <a:spcBef>
                <a:spcPct val="50000"/>
              </a:spcBef>
            </a:pPr>
            <a:endParaRPr lang="en-US" sz="1400" dirty="0"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257800" y="2773363"/>
            <a:ext cx="990600" cy="10033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dirty="0">
              <a:latin typeface="Arial" charset="0"/>
              <a:ea typeface="ＭＳ Ｐゴシック" pitchFamily="-128" charset="-128"/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  <a:ea typeface="ＭＳ Ｐゴシック" pitchFamily="-128" charset="-128"/>
              </a:rPr>
              <a:t>Short</a:t>
            </a:r>
            <a:endParaRPr lang="en-US" sz="1400" dirty="0">
              <a:latin typeface="Arial" charset="0"/>
              <a:ea typeface="ＭＳ Ｐゴシック" pitchFamily="-128" charset="-128"/>
            </a:endParaRPr>
          </a:p>
          <a:p>
            <a:pPr>
              <a:spcBef>
                <a:spcPct val="50000"/>
              </a:spcBef>
            </a:pPr>
            <a:endParaRPr lang="en-US" sz="1400" dirty="0"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553200" y="2773363"/>
            <a:ext cx="990600" cy="10033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dirty="0">
              <a:latin typeface="Arial" charset="0"/>
              <a:ea typeface="ＭＳ Ｐゴシック" pitchFamily="-128" charset="-128"/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  <a:ea typeface="ＭＳ Ｐゴシック" pitchFamily="-128" charset="-128"/>
              </a:rPr>
              <a:t>Medium</a:t>
            </a:r>
            <a:endParaRPr lang="en-US" sz="1400" dirty="0">
              <a:latin typeface="Arial" charset="0"/>
              <a:ea typeface="ＭＳ Ｐゴシック" pitchFamily="-128" charset="-128"/>
            </a:endParaRPr>
          </a:p>
          <a:p>
            <a:pPr>
              <a:spcBef>
                <a:spcPct val="50000"/>
              </a:spcBef>
            </a:pPr>
            <a:endParaRPr lang="en-US" sz="1400" dirty="0"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1979613" y="3246438"/>
            <a:ext cx="152400" cy="152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600" dirty="0">
              <a:latin typeface="HandelGotDBol" pitchFamily="34" charset="0"/>
              <a:ea typeface="ＭＳ Ｐゴシック" pitchFamily="-128" charset="-128"/>
            </a:endParaRP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3333750" y="3230563"/>
            <a:ext cx="152400" cy="152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600" dirty="0">
              <a:latin typeface="HandelGotDBol" pitchFamily="34" charset="0"/>
              <a:ea typeface="ＭＳ Ｐゴシック" pitchFamily="-128" charset="-128"/>
            </a:endParaRPr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5076825" y="3230563"/>
            <a:ext cx="152400" cy="152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000FF"/>
              </a:solidFill>
              <a:latin typeface="Times New Roman" pitchFamily="18" charset="0"/>
              <a:ea typeface="ＭＳ Ｐゴシック" pitchFamily="-128" charset="-128"/>
            </a:endParaRPr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6324600" y="3230563"/>
            <a:ext cx="152400" cy="152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600" dirty="0">
              <a:latin typeface="HandelGotDBol" pitchFamily="34" charset="0"/>
              <a:ea typeface="ＭＳ Ｐゴシック" pitchFamily="-128" charset="-128"/>
            </a:endParaRP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7620000" y="3230563"/>
            <a:ext cx="152400" cy="152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600" dirty="0">
              <a:latin typeface="HandelGotDBol" pitchFamily="34" charset="0"/>
              <a:ea typeface="ＭＳ Ｐゴシック" pitchFamily="-128" charset="-128"/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836613" y="3940175"/>
            <a:ext cx="9906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  <a:ea typeface="ＭＳ Ｐゴシック" pitchFamily="-128" charset="-128"/>
              </a:rPr>
              <a:t>What we invest</a:t>
            </a:r>
            <a:endParaRPr lang="en-US" sz="1600" dirty="0">
              <a:latin typeface="Times New Roman" pitchFamily="18" charset="0"/>
              <a:ea typeface="ＭＳ Ｐゴシック" pitchFamily="-128" charset="-128"/>
            </a:endParaRP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2190750" y="3940175"/>
            <a:ext cx="9906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  <a:ea typeface="ＭＳ Ｐゴシック" pitchFamily="-128" charset="-128"/>
              </a:rPr>
              <a:t>What we do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790950" y="3940175"/>
            <a:ext cx="9906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  <a:ea typeface="ＭＳ Ｐゴシック" pitchFamily="-128" charset="-128"/>
              </a:rPr>
              <a:t>Who we reach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5257800" y="4016375"/>
            <a:ext cx="35814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  <a:ea typeface="ＭＳ Ｐゴシック" pitchFamily="-128" charset="-128"/>
              </a:rPr>
              <a:t>What results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7848600" y="2792413"/>
            <a:ext cx="990600" cy="9540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dirty="0">
              <a:latin typeface="Arial" charset="0"/>
              <a:ea typeface="ＭＳ Ｐゴシック" pitchFamily="-128" charset="-128"/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  <a:ea typeface="ＭＳ Ｐゴシック" pitchFamily="-128" charset="-128"/>
              </a:rPr>
              <a:t>Long-term</a:t>
            </a:r>
            <a:endParaRPr lang="en-US" sz="1400" dirty="0"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21" name="Picture 20" descr="http://www1.cuny.edu/portal_ur/this_week/2011/template/images/gsa_thisweek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91200"/>
            <a:ext cx="1152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8001000" y="58674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66FF"/>
                </a:solidFill>
                <a:hlinkClick r:id="rId5" action="ppaction://hlinksldjump"/>
              </a:rPr>
              <a:t>CUNY  Assessment </a:t>
            </a:r>
          </a:p>
          <a:p>
            <a:r>
              <a:rPr lang="en-US" sz="1000" dirty="0" smtClean="0">
                <a:solidFill>
                  <a:srgbClr val="3366FF"/>
                </a:solidFill>
                <a:hlinkClick r:id="rId5" action="ppaction://hlinksldjump"/>
              </a:rPr>
              <a:t>Council</a:t>
            </a:r>
            <a:endParaRPr lang="en-US" sz="1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Logic Models for planning and alignment</a:t>
            </a:r>
          </a:p>
          <a:p>
            <a:r>
              <a:rPr lang="en-US" dirty="0" smtClean="0"/>
              <a:t>Surveys – both for process, student satisfaction, and indirect learning assessment. </a:t>
            </a:r>
          </a:p>
          <a:p>
            <a:r>
              <a:rPr lang="en-US" dirty="0" smtClean="0"/>
              <a:t>Content Analysis </a:t>
            </a:r>
          </a:p>
          <a:p>
            <a:r>
              <a:rPr lang="en-US" dirty="0" smtClean="0"/>
              <a:t> Grades – Distributions etc.</a:t>
            </a:r>
          </a:p>
          <a:p>
            <a:r>
              <a:rPr lang="en-US" dirty="0" smtClean="0"/>
              <a:t>Rubrics</a:t>
            </a:r>
          </a:p>
          <a:p>
            <a:r>
              <a:rPr lang="en-US" dirty="0" smtClean="0"/>
              <a:t>Observations scored by a criteria</a:t>
            </a:r>
          </a:p>
          <a:p>
            <a:r>
              <a:rPr lang="en-US" dirty="0" smtClean="0"/>
              <a:t> Institutional data</a:t>
            </a:r>
          </a:p>
          <a:p>
            <a:r>
              <a:rPr lang="en-US" dirty="0" smtClean="0"/>
              <a:t>Test scores</a:t>
            </a:r>
            <a:endParaRPr lang="en-US" dirty="0"/>
          </a:p>
        </p:txBody>
      </p:sp>
      <p:pic>
        <p:nvPicPr>
          <p:cNvPr id="4" name="Picture 3" descr="http://www1.cuny.edu/portal_ur/this_week/2011/template/images/gsa_thisweek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943600"/>
            <a:ext cx="107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01000" y="58674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66FF"/>
                </a:solidFill>
                <a:hlinkClick r:id="rId5" action="ppaction://hlinkfile"/>
              </a:rPr>
              <a:t>CUNY  Assessment </a:t>
            </a:r>
          </a:p>
          <a:p>
            <a:r>
              <a:rPr lang="en-US" sz="1000" dirty="0" smtClean="0">
                <a:solidFill>
                  <a:srgbClr val="3366FF"/>
                </a:solidFill>
                <a:hlinkClick r:id="rId5" action="ppaction://hlinkfile"/>
              </a:rPr>
              <a:t>Council</a:t>
            </a:r>
            <a:endParaRPr lang="en-US" sz="1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A Road Map for Improvement of Student Learning and Support Services Through Assessment </a:t>
            </a:r>
            <a:r>
              <a:rPr lang="en-US" dirty="0" smtClean="0"/>
              <a:t>by James O. Nichols and Karen W. Nichols, (NY: Agathon Press, 2005)</a:t>
            </a:r>
          </a:p>
          <a:p>
            <a:endParaRPr lang="en-US" dirty="0" smtClean="0"/>
          </a:p>
          <a:p>
            <a:r>
              <a:rPr lang="en-US" dirty="0" smtClean="0"/>
              <a:t>Logic Modeling Methods in Program Evaluation by Joy A. Frechtling, (SF: Jossey-Bass, 2007)</a:t>
            </a:r>
          </a:p>
          <a:p>
            <a:endParaRPr lang="en-US" dirty="0" smtClean="0"/>
          </a:p>
          <a:p>
            <a:r>
              <a:rPr lang="en-US" dirty="0" smtClean="0"/>
              <a:t> CUNY Assessment Council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708</TotalTime>
  <Words>809</Words>
  <Application>Microsoft Office PowerPoint</Application>
  <PresentationFormat>On-screen Show (4:3)</PresentationFormat>
  <Paragraphs>149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Evaluating Academic Support Services Programs </vt:lpstr>
      <vt:lpstr>PowerPoint Presentation</vt:lpstr>
      <vt:lpstr>Some General Ideas</vt:lpstr>
      <vt:lpstr>PowerPoint Presentation</vt:lpstr>
      <vt:lpstr>PowerPoint Presentation</vt:lpstr>
      <vt:lpstr>PowerPoint Presentation</vt:lpstr>
      <vt:lpstr>Logic Model: A Simple Form  </vt:lpstr>
      <vt:lpstr>Some Techniques</vt:lpstr>
      <vt:lpstr>Some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Student Support Services</dc:title>
  <dc:creator>Michael J. Anderson</dc:creator>
  <cp:lastModifiedBy>Michael J. Anderson</cp:lastModifiedBy>
  <cp:revision>68</cp:revision>
  <dcterms:created xsi:type="dcterms:W3CDTF">2012-03-05T20:13:38Z</dcterms:created>
  <dcterms:modified xsi:type="dcterms:W3CDTF">2014-06-09T20:16:23Z</dcterms:modified>
</cp:coreProperties>
</file>