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18"/>
  </p:notesMasterIdLst>
  <p:sldIdLst>
    <p:sldId id="256" r:id="rId2"/>
    <p:sldId id="262" r:id="rId3"/>
    <p:sldId id="261" r:id="rId4"/>
    <p:sldId id="267" r:id="rId5"/>
    <p:sldId id="279" r:id="rId6"/>
    <p:sldId id="285" r:id="rId7"/>
    <p:sldId id="282" r:id="rId8"/>
    <p:sldId id="286" r:id="rId9"/>
    <p:sldId id="287" r:id="rId10"/>
    <p:sldId id="288" r:id="rId11"/>
    <p:sldId id="289" r:id="rId12"/>
    <p:sldId id="290" r:id="rId13"/>
    <p:sldId id="281" r:id="rId14"/>
    <p:sldId id="283" r:id="rId15"/>
    <p:sldId id="28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5CF5EE-1585-6344-8356-369384070976}">
          <p14:sldIdLst>
            <p14:sldId id="256"/>
            <p14:sldId id="262"/>
            <p14:sldId id="261"/>
            <p14:sldId id="267"/>
            <p14:sldId id="279"/>
            <p14:sldId id="285"/>
            <p14:sldId id="282"/>
            <p14:sldId id="286"/>
            <p14:sldId id="287"/>
            <p14:sldId id="288"/>
            <p14:sldId id="289"/>
            <p14:sldId id="290"/>
            <p14:sldId id="281"/>
            <p14:sldId id="283"/>
            <p14:sldId id="284"/>
            <p14:sldId id="275"/>
          </p14:sldIdLst>
        </p14:section>
        <p14:section name="Untitled Section" id="{BEE0CB41-F93A-1D43-88B9-695620D7CE4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834" autoAdjust="0"/>
  </p:normalViewPr>
  <p:slideViewPr>
    <p:cSldViewPr snapToGrid="0">
      <p:cViewPr varScale="1">
        <p:scale>
          <a:sx n="126" d="100"/>
          <a:sy n="126" d="100"/>
        </p:scale>
        <p:origin x="120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B5890D9-98E3-405A-B66D-D12EF2B52C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17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AF218-0E66-4538-BDE9-434A5FAB6E9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03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9F1FA-8CEB-4647-AC70-4CE9A264404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4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90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D7D99-6A65-4964-9F12-84BE385505C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15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7C5B3-16DD-455E-9606-5401C6EDA6A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2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61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30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52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CDFF8-3DA1-4345-9D31-B59F8DA628B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6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EE85-58C6-44E2-A3C8-77DCA5A26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768F-0C9C-4B42-90E6-A6CBF6C85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038-41B4-4B01-B8CE-6C3B849B4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9D35-82A1-417E-AEAF-EF38490833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2458-6124-494A-92C4-727D0F4D55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D13F-D8E3-476A-A7C7-65BA8C7E3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B475730-2EB4-4215-AA34-933E419837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1824-3056-4A8C-9F51-4D8FFEABF5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3BE-1076-489B-AB48-D90148F63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F110ABC-F9AA-40D7-8DAA-F36E65B09B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  <p:sldLayoutId id="2147484020" r:id="rId18"/>
    <p:sldLayoutId id="2147484021" r:id="rId19"/>
    <p:sldLayoutId id="2147484022" r:id="rId20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lyn.cuny.edu/web/about/offices/budget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gilbert@brooklyn.cuny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Tax Levy and </a:t>
            </a:r>
            <a:r>
              <a:rPr lang="en-US" dirty="0" err="1" smtClean="0"/>
              <a:t>CUNYfirst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Travel authorizations must be submitted in </a:t>
            </a:r>
            <a:r>
              <a:rPr lang="en-US" sz="2400" dirty="0" err="1" smtClean="0"/>
              <a:t>CUNYfirst</a:t>
            </a:r>
            <a:r>
              <a:rPr lang="en-US" sz="2400" dirty="0" smtClean="0"/>
              <a:t> and approved before travel takes place</a:t>
            </a:r>
          </a:p>
          <a:p>
            <a:r>
              <a:rPr lang="en-US" sz="2400" dirty="0" smtClean="0"/>
              <a:t>For partial travel </a:t>
            </a:r>
            <a:r>
              <a:rPr lang="en-US" sz="2400" dirty="0" smtClean="0"/>
              <a:t>reimbursement, </a:t>
            </a:r>
            <a:r>
              <a:rPr lang="en-US" sz="2400" dirty="0" smtClean="0"/>
              <a:t>only the amount being reimbursed should be entered in CUNYfirst</a:t>
            </a:r>
          </a:p>
          <a:p>
            <a:r>
              <a:rPr lang="en-US" sz="2400" dirty="0" smtClean="0"/>
              <a:t>Travel expense reports must be entered in </a:t>
            </a:r>
            <a:r>
              <a:rPr lang="en-US" sz="2400" dirty="0" err="1" smtClean="0"/>
              <a:t>CUNYfirst</a:t>
            </a:r>
            <a:r>
              <a:rPr lang="en-US" sz="2400" dirty="0" smtClean="0"/>
              <a:t> when the traveler returns to campus</a:t>
            </a:r>
          </a:p>
          <a:p>
            <a:r>
              <a:rPr lang="en-US" sz="2400" dirty="0" smtClean="0"/>
              <a:t>A Travel Card must not be used before an approved travel authorization is in </a:t>
            </a:r>
            <a:r>
              <a:rPr lang="en-US" sz="2400" dirty="0" err="1" smtClean="0"/>
              <a:t>CUNYfirst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75826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Purchasing, Travel, and NET (non-employee travel) credit cards are available</a:t>
            </a:r>
          </a:p>
          <a:p>
            <a:r>
              <a:rPr lang="en-US" sz="2400" dirty="0" smtClean="0"/>
              <a:t>All guidelines must be followed when credit cards are used</a:t>
            </a:r>
          </a:p>
          <a:p>
            <a:r>
              <a:rPr lang="en-US" sz="2400" dirty="0" smtClean="0"/>
              <a:t>End users must have </a:t>
            </a:r>
            <a:r>
              <a:rPr lang="en-US" sz="2400" dirty="0" smtClean="0"/>
              <a:t>an available </a:t>
            </a:r>
            <a:r>
              <a:rPr lang="en-US" sz="2400" dirty="0" smtClean="0"/>
              <a:t>budget before using a credit card</a:t>
            </a:r>
          </a:p>
          <a:p>
            <a:r>
              <a:rPr lang="en-US" sz="2400" dirty="0" smtClean="0"/>
              <a:t>Credit card statements must be reconciled within 5 business days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7536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Full Time Faculty and Staff are budgeted under position control  </a:t>
            </a:r>
          </a:p>
          <a:p>
            <a:r>
              <a:rPr lang="en-US" sz="2400" dirty="0" smtClean="0"/>
              <a:t>A vacancy is issued for each authorized full time position</a:t>
            </a:r>
          </a:p>
          <a:p>
            <a:r>
              <a:rPr lang="en-US" sz="2400" dirty="0" smtClean="0"/>
              <a:t>Temporary Services and Adjunct have line item </a:t>
            </a:r>
            <a:r>
              <a:rPr lang="en-US" sz="2400" dirty="0" smtClean="0"/>
              <a:t>budgets, not position budgets</a:t>
            </a:r>
            <a:endParaRPr lang="en-US" sz="2400" dirty="0" smtClean="0"/>
          </a:p>
          <a:p>
            <a:r>
              <a:rPr lang="en-US" sz="2400" dirty="0" smtClean="0"/>
              <a:t>Appointments are submitted through the </a:t>
            </a:r>
            <a:r>
              <a:rPr lang="en-US" sz="2400" dirty="0" err="1" smtClean="0"/>
              <a:t>eAppointment</a:t>
            </a:r>
            <a:r>
              <a:rPr lang="en-US" sz="2400" dirty="0" smtClean="0"/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8063642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Budget and Finance Website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3"/>
              </a:rPr>
              <a:t>brooklyn.cuny.edu/budget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website contains resources to assist the campus community</a:t>
            </a:r>
          </a:p>
        </p:txBody>
      </p:sp>
    </p:spTree>
    <p:extLst>
      <p:ext uri="{BB962C8B-B14F-4D97-AF65-F5344CB8AC3E}">
        <p14:creationId xmlns:p14="http://schemas.microsoft.com/office/powerpoint/2010/main" val="3645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Training and Assistance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website and formal training provides information to the campus community about CUNYfirst and services</a:t>
            </a:r>
          </a:p>
          <a:p>
            <a:r>
              <a:rPr lang="en-US" sz="2400" dirty="0" smtClean="0"/>
              <a:t>If you have specific questions or need a person to assist you with the CUNYfirst modules, contact David Gretah at ext. 2113</a:t>
            </a:r>
          </a:p>
          <a:p>
            <a:r>
              <a:rPr lang="en-US" sz="2400" dirty="0" smtClean="0"/>
              <a:t>If you have specific questions on specific services such as Purchasing or Accounts Payable, contact the individual indicated on the website for that service</a:t>
            </a:r>
          </a:p>
        </p:txBody>
      </p:sp>
    </p:spTree>
    <p:extLst>
      <p:ext uri="{BB962C8B-B14F-4D97-AF65-F5344CB8AC3E}">
        <p14:creationId xmlns:p14="http://schemas.microsoft.com/office/powerpoint/2010/main" val="27647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Budget and Finance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you do not know who to contact or if you have a question, you can always call me at ext. 5102 or send an email to </a:t>
            </a:r>
            <a:r>
              <a:rPr lang="en-US" sz="2400" dirty="0" smtClean="0">
                <a:hlinkClick r:id="rId3"/>
              </a:rPr>
              <a:t>agilbert@brooklyn.cuny.edu</a:t>
            </a:r>
            <a:endParaRPr lang="en-US" sz="2400" dirty="0" smtClean="0"/>
          </a:p>
          <a:p>
            <a:r>
              <a:rPr lang="en-US" sz="2400" dirty="0" smtClean="0"/>
              <a:t>Our goal is to facilitate processing so if there are issues, let me know as soon as possible so problems can be averted</a:t>
            </a:r>
          </a:p>
        </p:txBody>
      </p:sp>
    </p:spTree>
    <p:extLst>
      <p:ext uri="{BB962C8B-B14F-4D97-AF65-F5344CB8AC3E}">
        <p14:creationId xmlns:p14="http://schemas.microsoft.com/office/powerpoint/2010/main" val="7595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Keys to Success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Understanding the tax levy processes</a:t>
            </a:r>
          </a:p>
          <a:p>
            <a:r>
              <a:rPr lang="en-US" sz="2400" dirty="0"/>
              <a:t>Planning </a:t>
            </a:r>
            <a:r>
              <a:rPr lang="en-US" sz="2400" dirty="0" smtClean="0"/>
              <a:t>proactively</a:t>
            </a:r>
          </a:p>
          <a:p>
            <a:r>
              <a:rPr lang="en-US" sz="2400" dirty="0" smtClean="0"/>
              <a:t>Attending training sessions and reading email announcements</a:t>
            </a:r>
          </a:p>
          <a:p>
            <a:r>
              <a:rPr lang="en-US" sz="2400" dirty="0" smtClean="0"/>
              <a:t>Utilizing available documentation as a resource</a:t>
            </a:r>
          </a:p>
          <a:p>
            <a:r>
              <a:rPr lang="en-US" sz="2400" dirty="0" smtClean="0"/>
              <a:t>Asking for help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Training Goals</a:t>
            </a:r>
            <a:endParaRPr lang="en-US" sz="4000" b="1" dirty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400" dirty="0" smtClean="0"/>
              <a:t>What is the Tax Levy Budget?</a:t>
            </a:r>
            <a:endParaRPr lang="en-US" sz="2400" dirty="0"/>
          </a:p>
          <a:p>
            <a:r>
              <a:rPr lang="en-US" sz="2400" dirty="0" smtClean="0"/>
              <a:t>How are Tax Levy transactions processed?</a:t>
            </a:r>
            <a:endParaRPr lang="en-US" sz="2400" i="1" dirty="0"/>
          </a:p>
          <a:p>
            <a:r>
              <a:rPr lang="en-US" sz="2400" dirty="0" smtClean="0"/>
              <a:t>Who is available to help?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Tax Levy Budget Timeline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July 1</a:t>
            </a:r>
            <a:r>
              <a:rPr lang="en-US" sz="2400" dirty="0" smtClean="0"/>
              <a:t>: Fiscal year officially begins</a:t>
            </a:r>
          </a:p>
          <a:p>
            <a:r>
              <a:rPr lang="en-US" sz="2400" b="1" dirty="0" smtClean="0"/>
              <a:t>June 30</a:t>
            </a:r>
            <a:r>
              <a:rPr lang="en-US" sz="2400" dirty="0" smtClean="0"/>
              <a:t>: Fiscal year officially ends</a:t>
            </a:r>
          </a:p>
          <a:p>
            <a:r>
              <a:rPr lang="en-US" sz="2400" dirty="0" smtClean="0"/>
              <a:t>The fiscal year is identified by the June 30 end date</a:t>
            </a:r>
          </a:p>
          <a:p>
            <a:r>
              <a:rPr lang="en-US" sz="2400" dirty="0" smtClean="0"/>
              <a:t>Processing deadlines are available on our website and communicated via email throughout the fiscal year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Tax Levy Information</a:t>
            </a:r>
            <a:endParaRPr lang="en-US" sz="4000" b="1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</a:t>
            </a:r>
            <a:r>
              <a:rPr lang="en-US" sz="2400" dirty="0" smtClean="0"/>
              <a:t>ax Levy budget is the College’s primary operating budget </a:t>
            </a:r>
          </a:p>
          <a:p>
            <a:r>
              <a:rPr lang="en-US" sz="2400" dirty="0" smtClean="0"/>
              <a:t>Transactions must comply with State and CUNY guidelines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Tax Levy Budget</a:t>
            </a:r>
            <a:endParaRPr lang="en-US" sz="4000" b="1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97541" y="2070513"/>
            <a:ext cx="3657600" cy="4055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Resources - $122.1 million</a:t>
            </a:r>
          </a:p>
          <a:p>
            <a:r>
              <a:rPr lang="en-US" dirty="0" smtClean="0"/>
              <a:t>Tuition Revenue ($99.6 million)</a:t>
            </a:r>
          </a:p>
          <a:p>
            <a:r>
              <a:rPr lang="en-US" dirty="0" smtClean="0"/>
              <a:t>University Allocations ($18.8 million)</a:t>
            </a:r>
          </a:p>
          <a:p>
            <a:r>
              <a:rPr lang="en-US" dirty="0" smtClean="0"/>
              <a:t>Energy Savings ($1.5 million)</a:t>
            </a:r>
          </a:p>
          <a:p>
            <a:r>
              <a:rPr lang="en-US" dirty="0" smtClean="0"/>
              <a:t>CUTRA ($2. 2 million)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82428062"/>
              </p:ext>
            </p:extLst>
          </p:nvPr>
        </p:nvGraphicFramePr>
        <p:xfrm>
          <a:off x="4400550" y="2153452"/>
          <a:ext cx="365760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11"/>
          <p:cNvSpPr txBox="1">
            <a:spLocks noChangeArrowheads="1"/>
          </p:cNvSpPr>
          <p:nvPr/>
        </p:nvSpPr>
        <p:spPr>
          <a:xfrm>
            <a:off x="4362197" y="2072785"/>
            <a:ext cx="3657600" cy="405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 smtClean="0"/>
              <a:t>Expenses - $122.1 million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Full-time Faculty and Staff </a:t>
            </a:r>
            <a:br>
              <a:rPr lang="en-US" dirty="0" smtClean="0"/>
            </a:br>
            <a:r>
              <a:rPr lang="en-US" dirty="0" smtClean="0"/>
              <a:t>($95.5 million)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Adjuncts ($11.4 million)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Temporary Services ($9.0 million)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OTPS ($6.2 million)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CUNYfirst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first: Fully </a:t>
            </a:r>
            <a:r>
              <a:rPr lang="en-US" sz="2400" dirty="0"/>
              <a:t>Integrated Resources and Services </a:t>
            </a:r>
            <a:r>
              <a:rPr lang="en-US" sz="2400" dirty="0" smtClean="0"/>
              <a:t>Tool </a:t>
            </a:r>
          </a:p>
          <a:p>
            <a:r>
              <a:rPr lang="en-US" sz="2400" dirty="0" smtClean="0"/>
              <a:t>PeopleSoft </a:t>
            </a:r>
            <a:r>
              <a:rPr lang="en-US" sz="2400" dirty="0" smtClean="0"/>
              <a:t>Enterprise Resource Planning (ERP) System</a:t>
            </a:r>
          </a:p>
          <a:p>
            <a:r>
              <a:rPr lang="en-US" sz="2400" dirty="0" smtClean="0"/>
              <a:t>Student (Campus Solutions), employee (Human Capital Management), and Finance transactions</a:t>
            </a:r>
          </a:p>
          <a:p>
            <a:r>
              <a:rPr lang="en-US" sz="2400" dirty="0" smtClean="0"/>
              <a:t>NPS (Non Personnel Services) transactions processed</a:t>
            </a:r>
          </a:p>
          <a:p>
            <a:r>
              <a:rPr lang="en-US" sz="2400" dirty="0" smtClean="0"/>
              <a:t>Personnel Services / Payroll transactions uploaded</a:t>
            </a:r>
          </a:p>
        </p:txBody>
      </p:sp>
    </p:spTree>
    <p:extLst>
      <p:ext uri="{BB962C8B-B14F-4D97-AF65-F5344CB8AC3E}">
        <p14:creationId xmlns:p14="http://schemas.microsoft.com/office/powerpoint/2010/main" val="22326033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Security Access</a:t>
            </a:r>
            <a:endParaRPr lang="en-US" sz="4000" b="1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CUNYfirst and other applications require appropriate security access</a:t>
            </a:r>
          </a:p>
          <a:p>
            <a:r>
              <a:rPr lang="en-US" sz="2400" dirty="0" smtClean="0"/>
              <a:t>Please let us know when there are staffing changes so appropriate updates can be made</a:t>
            </a:r>
          </a:p>
        </p:txBody>
      </p:sp>
    </p:spTree>
    <p:extLst>
      <p:ext uri="{BB962C8B-B14F-4D97-AF65-F5344CB8AC3E}">
        <p14:creationId xmlns:p14="http://schemas.microsoft.com/office/powerpoint/2010/main" val="32725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Enable </a:t>
            </a:r>
            <a:r>
              <a:rPr lang="en-US" sz="2400" dirty="0"/>
              <a:t>us to segregate and organize transactional and budget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8 </a:t>
            </a:r>
            <a:r>
              <a:rPr lang="en-US" sz="2400" dirty="0" err="1"/>
              <a:t>chartfields</a:t>
            </a:r>
            <a:r>
              <a:rPr lang="en-US" sz="2400" dirty="0"/>
              <a:t> used in </a:t>
            </a:r>
            <a:r>
              <a:rPr lang="en-US" sz="2400" dirty="0" err="1" smtClean="0"/>
              <a:t>CUNYfirst</a:t>
            </a:r>
            <a:endParaRPr lang="en-US" sz="2400" dirty="0" smtClean="0"/>
          </a:p>
          <a:p>
            <a:r>
              <a:rPr lang="en-US" sz="2400" dirty="0" smtClean="0"/>
              <a:t>Allow </a:t>
            </a:r>
            <a:r>
              <a:rPr lang="en-US" sz="2400" dirty="0"/>
              <a:t>for detailed reporting at various </a:t>
            </a:r>
            <a:r>
              <a:rPr lang="en-US" sz="2400" dirty="0" smtClean="0"/>
              <a:t>levels</a:t>
            </a:r>
          </a:p>
          <a:p>
            <a:r>
              <a:rPr lang="en-US" sz="2400" dirty="0" err="1" smtClean="0"/>
              <a:t>Chartfield</a:t>
            </a:r>
            <a:r>
              <a:rPr lang="en-US" sz="2400" dirty="0" smtClean="0"/>
              <a:t> </a:t>
            </a:r>
            <a:r>
              <a:rPr lang="en-US" sz="2400" dirty="0"/>
              <a:t>strings are comparable to budget </a:t>
            </a:r>
            <a:r>
              <a:rPr lang="en-US" sz="2400" dirty="0" smtClean="0"/>
              <a:t>units</a:t>
            </a:r>
            <a:endParaRPr lang="en-US" sz="2400" dirty="0"/>
          </a:p>
          <a:p>
            <a:r>
              <a:rPr 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http://www.brooklyn.cuny.edu/web/about/offices/budget/reference/chartfields.php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39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Requestor creates </a:t>
            </a:r>
            <a:r>
              <a:rPr lang="en-US" sz="2400" dirty="0" smtClean="0"/>
              <a:t>a Purchase </a:t>
            </a:r>
            <a:r>
              <a:rPr lang="en-US" sz="2400" dirty="0" smtClean="0"/>
              <a:t>Requisition and attaches all relevant documents</a:t>
            </a:r>
          </a:p>
          <a:p>
            <a:r>
              <a:rPr lang="en-US" sz="2400" dirty="0" smtClean="0"/>
              <a:t>Confirmatory orders are not allowable</a:t>
            </a:r>
          </a:p>
          <a:p>
            <a:r>
              <a:rPr lang="en-US" sz="2400" dirty="0" smtClean="0"/>
              <a:t>Supervisor and Department Approver must approve</a:t>
            </a:r>
          </a:p>
          <a:p>
            <a:r>
              <a:rPr lang="en-US" sz="2400" dirty="0" smtClean="0"/>
              <a:t>Category approver approves, if appropriate</a:t>
            </a:r>
          </a:p>
          <a:p>
            <a:r>
              <a:rPr lang="en-US" sz="2400" dirty="0" err="1" smtClean="0"/>
              <a:t>CUNYfirst</a:t>
            </a:r>
            <a:r>
              <a:rPr lang="en-US" sz="2400" dirty="0" smtClean="0"/>
              <a:t> checks available budget</a:t>
            </a:r>
          </a:p>
          <a:p>
            <a:r>
              <a:rPr lang="en-US" sz="2400" dirty="0" smtClean="0"/>
              <a:t>Purchasing Office creates Purchase Order from valid Purchase Requisition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63084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673</TotalTime>
  <Words>600</Words>
  <Application>Microsoft Office PowerPoint</Application>
  <PresentationFormat>On-screen Show (4:3)</PresentationFormat>
  <Paragraphs>87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Rockwell</vt:lpstr>
      <vt:lpstr>Wingdings</vt:lpstr>
      <vt:lpstr>Advantage</vt:lpstr>
      <vt:lpstr>Introduction to Tax Levy and CUNYfirst</vt:lpstr>
      <vt:lpstr>Training Goals</vt:lpstr>
      <vt:lpstr>Tax Levy Budget Timeline</vt:lpstr>
      <vt:lpstr>Tax Levy Information</vt:lpstr>
      <vt:lpstr>Tax Levy Budget</vt:lpstr>
      <vt:lpstr>CUNYfirst</vt:lpstr>
      <vt:lpstr>Security Access</vt:lpstr>
      <vt:lpstr>Chartfields</vt:lpstr>
      <vt:lpstr>Requisitions</vt:lpstr>
      <vt:lpstr>Travel</vt:lpstr>
      <vt:lpstr>Credit Cards</vt:lpstr>
      <vt:lpstr>Personnel Services</vt:lpstr>
      <vt:lpstr>Budget and Finance Website</vt:lpstr>
      <vt:lpstr>Training and Assistance</vt:lpstr>
      <vt:lpstr>Budget and Finance</vt:lpstr>
      <vt:lpstr>Keys to Success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the  Tax Levy  Budget</dc:title>
  <dc:creator>Alan</dc:creator>
  <cp:lastModifiedBy>Alan Gilbert</cp:lastModifiedBy>
  <cp:revision>114</cp:revision>
  <dcterms:created xsi:type="dcterms:W3CDTF">2012-09-09T23:22:16Z</dcterms:created>
  <dcterms:modified xsi:type="dcterms:W3CDTF">2015-10-20T10:42:21Z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