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76" r:id="rId1"/>
  </p:sldMasterIdLst>
  <p:notesMasterIdLst>
    <p:notesMasterId r:id="rId28"/>
  </p:notesMasterIdLst>
  <p:sldIdLst>
    <p:sldId id="256" r:id="rId2"/>
    <p:sldId id="257" r:id="rId3"/>
    <p:sldId id="258" r:id="rId4"/>
    <p:sldId id="277" r:id="rId5"/>
    <p:sldId id="278" r:id="rId6"/>
    <p:sldId id="288" r:id="rId7"/>
    <p:sldId id="281" r:id="rId8"/>
    <p:sldId id="282" r:id="rId9"/>
    <p:sldId id="280" r:id="rId10"/>
    <p:sldId id="259" r:id="rId11"/>
    <p:sldId id="260" r:id="rId12"/>
    <p:sldId id="269" r:id="rId13"/>
    <p:sldId id="290" r:id="rId14"/>
    <p:sldId id="279" r:id="rId15"/>
    <p:sldId id="263" r:id="rId16"/>
    <p:sldId id="261" r:id="rId17"/>
    <p:sldId id="262" r:id="rId18"/>
    <p:sldId id="272" r:id="rId19"/>
    <p:sldId id="274" r:id="rId20"/>
    <p:sldId id="292" r:id="rId21"/>
    <p:sldId id="273" r:id="rId22"/>
    <p:sldId id="286" r:id="rId23"/>
    <p:sldId id="275" r:id="rId24"/>
    <p:sldId id="283" r:id="rId25"/>
    <p:sldId id="293" r:id="rId26"/>
    <p:sldId id="287" r:id="rId27"/>
  </p:sldIdLst>
  <p:sldSz cx="9144000" cy="6858000" type="screen4x3"/>
  <p:notesSz cx="7010400" cy="9296400"/>
  <p:embeddedFontLs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0037"/>
    <a:srgbClr val="F0BA51"/>
    <a:srgbClr val="0B19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3875" autoAdjust="0"/>
  </p:normalViewPr>
  <p:slideViewPr>
    <p:cSldViewPr>
      <p:cViewPr varScale="1">
        <p:scale>
          <a:sx n="90" d="100"/>
          <a:sy n="90" d="100"/>
        </p:scale>
        <p:origin x="-426"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1F160B52-9FE5-4205-8EAD-095B8F28545D}" type="datetimeFigureOut">
              <a:rPr lang="en-US" smtClean="0"/>
              <a:t>10/16/2018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96BEB9B4-7B2F-4B46-9DC1-62C4E13BA3C4}" type="slidenum">
              <a:rPr lang="en-US" smtClean="0"/>
              <a:t>‹#›</a:t>
            </a:fld>
            <a:endParaRPr lang="en-US"/>
          </a:p>
        </p:txBody>
      </p:sp>
    </p:spTree>
    <p:extLst>
      <p:ext uri="{BB962C8B-B14F-4D97-AF65-F5344CB8AC3E}">
        <p14:creationId xmlns:p14="http://schemas.microsoft.com/office/powerpoint/2010/main" val="164442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BEB9B4-7B2F-4B46-9DC1-62C4E13BA3C4}" type="slidenum">
              <a:rPr lang="en-US" smtClean="0"/>
              <a:t>26</a:t>
            </a:fld>
            <a:endParaRPr lang="en-US"/>
          </a:p>
        </p:txBody>
      </p:sp>
    </p:spTree>
    <p:extLst>
      <p:ext uri="{BB962C8B-B14F-4D97-AF65-F5344CB8AC3E}">
        <p14:creationId xmlns:p14="http://schemas.microsoft.com/office/powerpoint/2010/main" val="2841668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rgbClr val="940037"/>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3DF12C-8A41-4513-9503-870A8C06EB88}"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DF12C-8A41-4513-9503-870A8C06EB88}"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3DF12C-8A41-4513-9503-870A8C06EB88}"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03DF12C-8A41-4513-9503-870A8C06EB88}"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3DF12C-8A41-4513-9503-870A8C06EB88}" type="datetimeFigureOut">
              <a:rPr lang="en-US" smtClean="0"/>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3DF12C-8A41-4513-9503-870A8C06EB88}"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3DF12C-8A41-4513-9503-870A8C06EB88}" type="datetimeFigureOut">
              <a:rPr lang="en-US" smtClean="0"/>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3DF12C-8A41-4513-9503-870A8C06EB88}" type="datetimeFigureOut">
              <a:rPr lang="en-US" smtClean="0"/>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3DF12C-8A41-4513-9503-870A8C06EB88}" type="datetimeFigureOut">
              <a:rPr lang="en-US" smtClean="0"/>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13650-E820-4885-AEC0-EB5C1A30E7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3DF12C-8A41-4513-9503-870A8C06EB88}" type="datetimeFigureOut">
              <a:rPr lang="en-US" smtClean="0"/>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13650-E820-4885-AEC0-EB5C1A30E73E}"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03DF12C-8A41-4513-9503-870A8C06EB88}" type="datetimeFigureOut">
              <a:rPr lang="en-US" smtClean="0"/>
              <a:t>10/16/2018</a:t>
            </a:fld>
            <a:endParaRPr lang="en-US"/>
          </a:p>
        </p:txBody>
      </p:sp>
      <p:sp>
        <p:nvSpPr>
          <p:cNvPr id="9" name="Slide Number Placeholder 8"/>
          <p:cNvSpPr>
            <a:spLocks noGrp="1"/>
          </p:cNvSpPr>
          <p:nvPr>
            <p:ph type="sldNum" sz="quarter" idx="11"/>
          </p:nvPr>
        </p:nvSpPr>
        <p:spPr/>
        <p:txBody>
          <a:bodyPr/>
          <a:lstStyle/>
          <a:p>
            <a:fld id="{E1013650-E820-4885-AEC0-EB5C1A30E73E}"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rgbClr val="940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rgbClr val="F0B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1013650-E820-4885-AEC0-EB5C1A30E73E}"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03DF12C-8A41-4513-9503-870A8C06EB88}" type="datetimeFigureOut">
              <a:rPr lang="en-US" smtClean="0"/>
              <a:t>10/16/2018</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spcBef>
          <a:spcPct val="0"/>
        </a:spcBef>
        <a:buNone/>
        <a:defRPr sz="4600" u="none" kern="1200" cap="none" spc="-100" baseline="0">
          <a:ln>
            <a:noFill/>
          </a:ln>
          <a:solidFill>
            <a:srgbClr val="940037"/>
          </a:solidFill>
          <a:effectLst/>
          <a:latin typeface="Arno Pro Caption" charset="0"/>
          <a:ea typeface="Arno Pro Caption" charset="0"/>
          <a:cs typeface="Arno Pro Caption" charset="0"/>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Comenia Sans" charset="0"/>
          <a:ea typeface="Comenia Sans" charset="0"/>
          <a:cs typeface="Comenia Sans" charset="0"/>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Comenia Sans" charset="0"/>
          <a:ea typeface="Comenia Sans" charset="0"/>
          <a:cs typeface="Comenia Sans" charset="0"/>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Comenia Sans" charset="0"/>
          <a:ea typeface="Comenia Sans" charset="0"/>
          <a:cs typeface="Comenia Sans"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Comenia Sans" charset="0"/>
          <a:ea typeface="Comenia Sans" charset="0"/>
          <a:cs typeface="Comenia Sans"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Comenia Sans" charset="0"/>
          <a:ea typeface="Comenia Sans" charset="0"/>
          <a:cs typeface="Comenia Sans"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rooklyn.cuny.edu/budg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iky.wu@brooklyn.cuny.edu" TargetMode="External"/><Relationship Id="rId2" Type="http://schemas.openxmlformats.org/officeDocument/2006/relationships/hyperlink" Target="mailto:gshakirova@brooklyn.cuny.edu" TargetMode="External"/><Relationship Id="rId1" Type="http://schemas.openxmlformats.org/officeDocument/2006/relationships/slideLayout" Target="../slideLayouts/slideLayout2.xml"/><Relationship Id="rId6" Type="http://schemas.openxmlformats.org/officeDocument/2006/relationships/hyperlink" Target="mailto:tlbr@brooklyn.cuny.edu" TargetMode="External"/><Relationship Id="rId5" Type="http://schemas.openxmlformats.org/officeDocument/2006/relationships/hyperlink" Target="mailto:mlanza@brooklyn.cuny.edu" TargetMode="External"/><Relationship Id="rId4" Type="http://schemas.openxmlformats.org/officeDocument/2006/relationships/hyperlink" Target="mailto:lisad@brooklyn.cuny.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patricko@brooklyn.cuny.edu" TargetMode="External"/><Relationship Id="rId2" Type="http://schemas.openxmlformats.org/officeDocument/2006/relationships/hyperlink" Target="mailto:dgretah@brooklyn.cuny.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fbsc@brooklyn.cuny.edu" TargetMode="External"/><Relationship Id="rId2" Type="http://schemas.openxmlformats.org/officeDocument/2006/relationships/hyperlink" Target="mailto:lisad@brooklyn.cuny.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5000">
              <a:schemeClr val="bg1"/>
            </a:gs>
            <a:gs pos="100000">
              <a:schemeClr val="bg1">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a:t>
            </a:r>
            <a:br>
              <a:rPr lang="en-US" dirty="0" smtClean="0"/>
            </a:br>
            <a:r>
              <a:rPr lang="en-US" dirty="0" smtClean="0"/>
              <a:t>Tax Levy</a:t>
            </a:r>
            <a:br>
              <a:rPr lang="en-US" dirty="0" smtClean="0"/>
            </a:br>
            <a:r>
              <a:rPr lang="en-US" dirty="0" smtClean="0"/>
              <a:t>Travel &amp; Expense</a:t>
            </a:r>
            <a:endParaRPr lang="en-US" dirty="0"/>
          </a:p>
        </p:txBody>
      </p:sp>
      <p:sp>
        <p:nvSpPr>
          <p:cNvPr id="3" name="Subtitle 2"/>
          <p:cNvSpPr>
            <a:spLocks noGrp="1"/>
          </p:cNvSpPr>
          <p:nvPr>
            <p:ph type="subTitle" idx="1"/>
          </p:nvPr>
        </p:nvSpPr>
        <p:spPr/>
        <p:txBody>
          <a:bodyPr>
            <a:normAutofit lnSpcReduction="10000"/>
          </a:bodyPr>
          <a:lstStyle/>
          <a:p>
            <a:endParaRPr lang="en-US" dirty="0" smtClean="0"/>
          </a:p>
          <a:p>
            <a:endParaRPr lang="en-US" dirty="0"/>
          </a:p>
          <a:p>
            <a:r>
              <a:rPr lang="en-US" dirty="0" smtClean="0"/>
              <a:t>	</a:t>
            </a:r>
            <a:endParaRPr lang="en-US" dirty="0"/>
          </a:p>
        </p:txBody>
      </p:sp>
      <p:pic>
        <p:nvPicPr>
          <p:cNvPr id="4" name="Picture 2" descr="Image result for brooklyn college finance and administr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325" y="5538548"/>
            <a:ext cx="2080651" cy="862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867400" y="5535124"/>
            <a:ext cx="4572000" cy="938719"/>
          </a:xfrm>
          <a:prstGeom prst="rect">
            <a:avLst/>
          </a:prstGeom>
        </p:spPr>
        <p:txBody>
          <a:bodyPr>
            <a:spAutoFit/>
          </a:bodyPr>
          <a:lstStyle/>
          <a:p>
            <a:pPr>
              <a:spcBef>
                <a:spcPts val="0"/>
              </a:spcBef>
            </a:pPr>
            <a:r>
              <a:rPr lang="en-US" sz="1400" dirty="0">
                <a:latin typeface="Arno Pro Caption" charset="0"/>
                <a:ea typeface="Arno Pro Caption" charset="0"/>
                <a:cs typeface="Arno Pro Caption" charset="0"/>
              </a:rPr>
              <a:t>The Office of Institutional and </a:t>
            </a:r>
          </a:p>
          <a:p>
            <a:pPr>
              <a:spcBef>
                <a:spcPts val="0"/>
              </a:spcBef>
            </a:pPr>
            <a:r>
              <a:rPr lang="en-US" sz="1400" dirty="0">
                <a:latin typeface="Arno Pro Caption" charset="0"/>
                <a:ea typeface="Arno Pro Caption" charset="0"/>
                <a:cs typeface="Arno Pro Caption" charset="0"/>
              </a:rPr>
              <a:t>Academic Programs</a:t>
            </a:r>
          </a:p>
          <a:p>
            <a:pPr>
              <a:spcBef>
                <a:spcPts val="600"/>
              </a:spcBef>
            </a:pPr>
            <a:r>
              <a:rPr lang="en-US" sz="1100" i="1" dirty="0">
                <a:latin typeface="Arno Pro Caption" charset="0"/>
                <a:ea typeface="Arno Pro Caption" charset="0"/>
                <a:cs typeface="Arno Pro Caption" charset="0"/>
              </a:rPr>
              <a:t>1160 Boylan Hall</a:t>
            </a:r>
          </a:p>
          <a:p>
            <a:r>
              <a:rPr lang="en-US" sz="1100" i="1" dirty="0">
                <a:latin typeface="Arno Pro Caption" charset="0"/>
                <a:ea typeface="Arno Pro Caption" charset="0"/>
                <a:cs typeface="Arno Pro Caption" charset="0"/>
              </a:rPr>
              <a:t>718.951.5102</a:t>
            </a:r>
            <a:endParaRPr lang="en-US" sz="1100" dirty="0"/>
          </a:p>
        </p:txBody>
      </p:sp>
    </p:spTree>
    <p:extLst>
      <p:ext uri="{BB962C8B-B14F-4D97-AF65-F5344CB8AC3E}">
        <p14:creationId xmlns:p14="http://schemas.microsoft.com/office/powerpoint/2010/main" val="422451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What is Travel Status?</a:t>
            </a:r>
            <a:endParaRPr lang="en-US" sz="4000" b="1" dirty="0"/>
          </a:p>
        </p:txBody>
      </p:sp>
      <p:sp>
        <p:nvSpPr>
          <p:cNvPr id="3" name="Content Placeholder 2"/>
          <p:cNvSpPr>
            <a:spLocks noGrp="1"/>
          </p:cNvSpPr>
          <p:nvPr>
            <p:ph idx="1"/>
          </p:nvPr>
        </p:nvSpPr>
        <p:spPr/>
        <p:txBody>
          <a:bodyPr/>
          <a:lstStyle/>
          <a:p>
            <a:r>
              <a:rPr lang="en-US" dirty="0"/>
              <a:t>Employees are in travel status only if they are more than 35 miles from both their official station (Brooklyn College) and their home</a:t>
            </a:r>
            <a:r>
              <a:rPr lang="en-US" dirty="0" smtClean="0"/>
              <a:t>.</a:t>
            </a:r>
          </a:p>
          <a:p>
            <a:endParaRPr lang="en-US" dirty="0"/>
          </a:p>
          <a:p>
            <a:r>
              <a:rPr lang="en-US" dirty="0" smtClean="0"/>
              <a:t>Travel between an employee’s home and official work station (e.g., Brooklyn College) is considered commuting and is not reimbursable</a:t>
            </a:r>
            <a:endParaRPr lang="en-US" dirty="0"/>
          </a:p>
        </p:txBody>
      </p:sp>
    </p:spTree>
    <p:extLst>
      <p:ext uri="{BB962C8B-B14F-4D97-AF65-F5344CB8AC3E}">
        <p14:creationId xmlns:p14="http://schemas.microsoft.com/office/powerpoint/2010/main" val="2910826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Traveler’s Responsibility </a:t>
            </a:r>
            <a:br>
              <a:rPr lang="en-US" sz="4000" b="1" dirty="0" smtClean="0"/>
            </a:br>
            <a:r>
              <a:rPr lang="en-US" sz="4000" b="1" dirty="0" smtClean="0"/>
              <a:t>Prior to Traveling</a:t>
            </a:r>
            <a:endParaRPr lang="en-US" sz="4000" b="1" dirty="0"/>
          </a:p>
        </p:txBody>
      </p:sp>
      <p:sp>
        <p:nvSpPr>
          <p:cNvPr id="3" name="Content Placeholder 2"/>
          <p:cNvSpPr>
            <a:spLocks noGrp="1"/>
          </p:cNvSpPr>
          <p:nvPr>
            <p:ph idx="1"/>
          </p:nvPr>
        </p:nvSpPr>
        <p:spPr/>
        <p:txBody>
          <a:bodyPr>
            <a:noAutofit/>
          </a:bodyPr>
          <a:lstStyle/>
          <a:p>
            <a:pPr marL="0" indent="0">
              <a:buNone/>
            </a:pPr>
            <a:r>
              <a:rPr lang="en-US" sz="1800" dirty="0">
                <a:latin typeface="Comenia Sans" pitchFamily="50" charset="0"/>
              </a:rPr>
              <a:t>A</a:t>
            </a:r>
            <a:r>
              <a:rPr lang="en-US" sz="1800" dirty="0" smtClean="0">
                <a:latin typeface="Comenia Sans" pitchFamily="50" charset="0"/>
              </a:rPr>
              <a:t>t least 30 days prior to traveling:</a:t>
            </a:r>
          </a:p>
          <a:p>
            <a:pPr marL="457200" indent="-457200"/>
            <a:endParaRPr lang="en-US" sz="1100" dirty="0" smtClean="0">
              <a:latin typeface="Comenia Sans" pitchFamily="50" charset="0"/>
            </a:endParaRPr>
          </a:p>
          <a:p>
            <a:pPr marL="457200" indent="-457200"/>
            <a:r>
              <a:rPr lang="en-US" sz="1800" dirty="0" smtClean="0">
                <a:latin typeface="Comenia Sans" pitchFamily="50" charset="0"/>
              </a:rPr>
              <a:t>Determine per diem rates for lodging and meals, as well as mileage rates, if necessary.</a:t>
            </a:r>
          </a:p>
          <a:p>
            <a:pPr marL="457200" indent="-457200"/>
            <a:r>
              <a:rPr lang="en-US" sz="1800" dirty="0">
                <a:latin typeface="Comenia Sans" pitchFamily="50" charset="0"/>
              </a:rPr>
              <a:t>Secure the most economical method of </a:t>
            </a:r>
            <a:r>
              <a:rPr lang="en-US" sz="1800" dirty="0" smtClean="0">
                <a:latin typeface="Comenia Sans" pitchFamily="50" charset="0"/>
              </a:rPr>
              <a:t>travel. </a:t>
            </a:r>
            <a:endParaRPr lang="en-US" sz="1800" dirty="0">
              <a:latin typeface="Comenia Sans" pitchFamily="50" charset="0"/>
            </a:endParaRPr>
          </a:p>
          <a:p>
            <a:pPr marL="457200" indent="-457200"/>
            <a:r>
              <a:rPr lang="en-US" sz="1800" dirty="0" smtClean="0">
                <a:latin typeface="Comenia Sans" pitchFamily="50" charset="0"/>
              </a:rPr>
              <a:t>Obtain approval from the Office of Accounts Payable for lodging </a:t>
            </a:r>
            <a:r>
              <a:rPr lang="en-US" sz="1800" dirty="0">
                <a:latin typeface="Comenia Sans" pitchFamily="50" charset="0"/>
              </a:rPr>
              <a:t>per diem </a:t>
            </a:r>
            <a:r>
              <a:rPr lang="en-US" sz="1800" dirty="0" smtClean="0">
                <a:latin typeface="Comenia Sans" pitchFamily="50" charset="0"/>
              </a:rPr>
              <a:t>overages, car rentals, and more costly methods of travel.</a:t>
            </a:r>
          </a:p>
          <a:p>
            <a:pPr marL="457200" indent="-457200"/>
            <a:r>
              <a:rPr lang="en-US" sz="1800" dirty="0" smtClean="0">
                <a:latin typeface="Comenia Sans" pitchFamily="50" charset="0"/>
              </a:rPr>
              <a:t>If using a </a:t>
            </a:r>
            <a:r>
              <a:rPr lang="en-US" sz="1800" dirty="0">
                <a:latin typeface="Comenia Sans" pitchFamily="50" charset="0"/>
              </a:rPr>
              <a:t>Travel </a:t>
            </a:r>
            <a:r>
              <a:rPr lang="en-US" sz="1800" dirty="0" smtClean="0">
                <a:latin typeface="Comenia Sans" pitchFamily="50" charset="0"/>
              </a:rPr>
              <a:t>Card, </a:t>
            </a:r>
            <a:r>
              <a:rPr lang="en-US" sz="1800" dirty="0">
                <a:latin typeface="Comenia Sans" pitchFamily="50" charset="0"/>
              </a:rPr>
              <a:t>use CUNY </a:t>
            </a:r>
            <a:r>
              <a:rPr lang="en-US" sz="1800" dirty="0" smtClean="0">
                <a:latin typeface="Comenia Sans" pitchFamily="50" charset="0"/>
              </a:rPr>
              <a:t>CONCUR, </a:t>
            </a:r>
            <a:r>
              <a:rPr lang="en-US" sz="1800" dirty="0">
                <a:latin typeface="Comenia Sans" pitchFamily="50" charset="0"/>
              </a:rPr>
              <a:t>if possible </a:t>
            </a:r>
            <a:r>
              <a:rPr lang="en-US" sz="1800" dirty="0" smtClean="0">
                <a:latin typeface="Comenia Sans" pitchFamily="50" charset="0"/>
              </a:rPr>
              <a:t>.</a:t>
            </a:r>
            <a:endParaRPr lang="en-US" sz="1800" dirty="0">
              <a:latin typeface="Comenia Sans" pitchFamily="50" charset="0"/>
            </a:endParaRPr>
          </a:p>
          <a:p>
            <a:pPr marL="457200" indent="-457200"/>
            <a:r>
              <a:rPr lang="en-US" sz="1800" dirty="0" smtClean="0">
                <a:latin typeface="Comenia Sans" pitchFamily="50" charset="0"/>
              </a:rPr>
              <a:t>Complete and sign the Authorization to Travel Form</a:t>
            </a:r>
            <a:r>
              <a:rPr lang="en-US" sz="1800" dirty="0">
                <a:latin typeface="Comenia Sans" pitchFamily="50" charset="0"/>
              </a:rPr>
              <a:t> </a:t>
            </a:r>
            <a:r>
              <a:rPr lang="en-US" sz="1800" dirty="0" smtClean="0">
                <a:latin typeface="Comenia Sans" pitchFamily="50" charset="0"/>
              </a:rPr>
              <a:t>and submit to </a:t>
            </a:r>
            <a:r>
              <a:rPr lang="en-US" sz="1800" dirty="0">
                <a:latin typeface="Comenia Sans" pitchFamily="50" charset="0"/>
              </a:rPr>
              <a:t>the Office of Accounts </a:t>
            </a:r>
            <a:r>
              <a:rPr lang="en-US" sz="1800" dirty="0" smtClean="0">
                <a:latin typeface="Comenia Sans" pitchFamily="50" charset="0"/>
              </a:rPr>
              <a:t>Payable</a:t>
            </a:r>
            <a:r>
              <a:rPr lang="en-US" sz="1800" dirty="0">
                <a:latin typeface="Comenia Sans" pitchFamily="50" charset="0"/>
              </a:rPr>
              <a:t> </a:t>
            </a:r>
            <a:r>
              <a:rPr lang="en-US" sz="1800" dirty="0" smtClean="0">
                <a:latin typeface="Comenia Sans" pitchFamily="50" charset="0"/>
              </a:rPr>
              <a:t>with </a:t>
            </a:r>
            <a:r>
              <a:rPr lang="en-US" sz="1800" dirty="0">
                <a:latin typeface="Comenia Sans" pitchFamily="50" charset="0"/>
              </a:rPr>
              <a:t>supporting </a:t>
            </a:r>
            <a:r>
              <a:rPr lang="en-US" sz="1800" dirty="0" smtClean="0">
                <a:latin typeface="Comenia Sans" pitchFamily="50" charset="0"/>
              </a:rPr>
              <a:t>documentation. </a:t>
            </a:r>
          </a:p>
          <a:p>
            <a:pPr marL="457200" indent="-457200"/>
            <a:r>
              <a:rPr lang="en-US" sz="1800" dirty="0" smtClean="0">
                <a:latin typeface="Comenia Sans" pitchFamily="50" charset="0"/>
              </a:rPr>
              <a:t>Submit </a:t>
            </a:r>
            <a:r>
              <a:rPr lang="en-US" sz="1800" dirty="0">
                <a:latin typeface="Comenia Sans" pitchFamily="50" charset="0"/>
              </a:rPr>
              <a:t>a travel authorization in </a:t>
            </a:r>
            <a:r>
              <a:rPr lang="en-US" sz="1800" dirty="0" smtClean="0">
                <a:latin typeface="Comenia Sans" pitchFamily="50" charset="0"/>
              </a:rPr>
              <a:t>CUNYfirst and verify approvals have been obtained.</a:t>
            </a:r>
          </a:p>
          <a:p>
            <a:pPr marL="457200" indent="-457200"/>
            <a:r>
              <a:rPr lang="en-US" sz="1800" dirty="0" smtClean="0">
                <a:latin typeface="Comenia Sans" pitchFamily="50" charset="0"/>
              </a:rPr>
              <a:t>If the trip is cancelled, please contact the Office of Accounts Payable and cancel your travel authorization in CUNYfirst to release the funds.</a:t>
            </a:r>
          </a:p>
        </p:txBody>
      </p:sp>
    </p:spTree>
    <p:extLst>
      <p:ext uri="{BB962C8B-B14F-4D97-AF65-F5344CB8AC3E}">
        <p14:creationId xmlns:p14="http://schemas.microsoft.com/office/powerpoint/2010/main" val="312193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73162"/>
          </a:xfrm>
        </p:spPr>
        <p:txBody>
          <a:bodyPr>
            <a:noAutofit/>
          </a:bodyPr>
          <a:lstStyle/>
          <a:p>
            <a:r>
              <a:rPr lang="en-US" sz="4000" b="1" dirty="0"/>
              <a:t>Traveler’s Responsibility </a:t>
            </a:r>
            <a:br>
              <a:rPr lang="en-US" sz="4000" b="1" dirty="0"/>
            </a:br>
            <a:r>
              <a:rPr lang="en-US" sz="4000" b="1" dirty="0"/>
              <a:t>Prior to Traveling</a:t>
            </a:r>
            <a:endParaRPr lang="en-US" sz="4000" b="1" dirty="0">
              <a:solidFill>
                <a:schemeClr val="tx1"/>
              </a:solidFill>
              <a:latin typeface="Comenia Sans" pitchFamily="50" charset="0"/>
            </a:endParaRPr>
          </a:p>
        </p:txBody>
      </p:sp>
      <p:sp>
        <p:nvSpPr>
          <p:cNvPr id="4" name="Content Placeholder 3"/>
          <p:cNvSpPr>
            <a:spLocks noGrp="1"/>
          </p:cNvSpPr>
          <p:nvPr>
            <p:ph idx="1"/>
          </p:nvPr>
        </p:nvSpPr>
        <p:spPr>
          <a:xfrm>
            <a:off x="457200" y="1295400"/>
            <a:ext cx="7620000" cy="4648200"/>
          </a:xfrm>
        </p:spPr>
        <p:txBody>
          <a:bodyPr>
            <a:normAutofit fontScale="25000" lnSpcReduction="20000"/>
          </a:bodyPr>
          <a:lstStyle/>
          <a:p>
            <a:endParaRPr lang="en-US" sz="6400" b="1" dirty="0" smtClean="0"/>
          </a:p>
          <a:p>
            <a:pPr marL="114300" indent="0">
              <a:buNone/>
            </a:pPr>
            <a:r>
              <a:rPr lang="en-US" sz="8000" b="1" dirty="0" smtClean="0"/>
              <a:t>Lodging and Meals</a:t>
            </a:r>
          </a:p>
          <a:p>
            <a:endParaRPr lang="en-US" sz="4400" b="1" dirty="0" smtClean="0"/>
          </a:p>
          <a:p>
            <a:r>
              <a:rPr lang="en-US" sz="6400" b="1" dirty="0" smtClean="0"/>
              <a:t>Fixed </a:t>
            </a:r>
            <a:r>
              <a:rPr lang="en-US" sz="6400" b="1" dirty="0"/>
              <a:t>per diem rate</a:t>
            </a:r>
          </a:p>
          <a:p>
            <a:pPr lvl="1"/>
            <a:r>
              <a:rPr lang="en-US" sz="6400" dirty="0"/>
              <a:t>No </a:t>
            </a:r>
            <a:r>
              <a:rPr lang="en-US" sz="6400" dirty="0" smtClean="0"/>
              <a:t>receipts required for lodging or meals</a:t>
            </a:r>
            <a:endParaRPr lang="en-US" sz="6400" dirty="0"/>
          </a:p>
          <a:p>
            <a:pPr lvl="1"/>
            <a:r>
              <a:rPr lang="en-US" sz="6400" dirty="0"/>
              <a:t>Must be in overnight travel status </a:t>
            </a:r>
            <a:endParaRPr lang="en-US" sz="6400" dirty="0" smtClean="0"/>
          </a:p>
          <a:p>
            <a:pPr lvl="1"/>
            <a:r>
              <a:rPr lang="en-US" sz="6400" dirty="0" smtClean="0"/>
              <a:t>Rates </a:t>
            </a:r>
            <a:r>
              <a:rPr lang="en-US" sz="6400" dirty="0"/>
              <a:t>are as follows:</a:t>
            </a:r>
          </a:p>
          <a:p>
            <a:pPr lvl="2"/>
            <a:r>
              <a:rPr lang="en-US" sz="6400" dirty="0"/>
              <a:t>Out of State: $</a:t>
            </a:r>
            <a:r>
              <a:rPr lang="en-US" sz="6400" dirty="0" smtClean="0"/>
              <a:t>50 per night (includes lodging and meals)</a:t>
            </a:r>
            <a:endParaRPr lang="en-US" sz="6400" dirty="0"/>
          </a:p>
          <a:p>
            <a:pPr lvl="2"/>
            <a:r>
              <a:rPr lang="en-US" sz="6400" dirty="0" smtClean="0"/>
              <a:t>NYS locations range from: </a:t>
            </a:r>
            <a:r>
              <a:rPr lang="en-US" sz="6400" dirty="0"/>
              <a:t>$</a:t>
            </a:r>
            <a:r>
              <a:rPr lang="en-US" sz="6400" dirty="0" smtClean="0"/>
              <a:t>35 - $50 per night</a:t>
            </a:r>
            <a:endParaRPr lang="en-US" sz="6400" dirty="0"/>
          </a:p>
          <a:p>
            <a:endParaRPr lang="en-US" sz="3600" dirty="0"/>
          </a:p>
          <a:p>
            <a:r>
              <a:rPr lang="en-US" sz="6400" b="1" dirty="0"/>
              <a:t>Actual </a:t>
            </a:r>
            <a:r>
              <a:rPr lang="en-US" sz="6400" b="1" dirty="0" smtClean="0"/>
              <a:t>Costs</a:t>
            </a:r>
            <a:endParaRPr lang="en-US" sz="6400" b="1" dirty="0"/>
          </a:p>
          <a:p>
            <a:pPr lvl="1"/>
            <a:r>
              <a:rPr lang="en-US" sz="6400" dirty="0" smtClean="0"/>
              <a:t>Check GSA website for per diem lodging and meal rates</a:t>
            </a:r>
          </a:p>
          <a:p>
            <a:pPr lvl="1"/>
            <a:r>
              <a:rPr lang="en-US" sz="6400" dirty="0"/>
              <a:t>Lodging overages need justification and prior approval</a:t>
            </a:r>
          </a:p>
          <a:p>
            <a:pPr lvl="1"/>
            <a:r>
              <a:rPr lang="en-US" sz="6400" dirty="0" smtClean="0"/>
              <a:t>Receipts are required for lodging but </a:t>
            </a:r>
            <a:r>
              <a:rPr lang="en-US" sz="6400" b="1" dirty="0" smtClean="0"/>
              <a:t>not for meals</a:t>
            </a:r>
            <a:endParaRPr lang="en-US" sz="6400" dirty="0"/>
          </a:p>
          <a:p>
            <a:pPr lvl="2"/>
            <a:r>
              <a:rPr lang="en-US" sz="6200" dirty="0" smtClean="0"/>
              <a:t>GSA </a:t>
            </a:r>
            <a:r>
              <a:rPr lang="en-US" sz="6200" dirty="0"/>
              <a:t>m</a:t>
            </a:r>
            <a:r>
              <a:rPr lang="en-US" sz="6200" dirty="0" smtClean="0"/>
              <a:t>eal rates </a:t>
            </a:r>
            <a:r>
              <a:rPr lang="en-US" sz="6200" dirty="0"/>
              <a:t>are apportioned </a:t>
            </a:r>
            <a:r>
              <a:rPr lang="en-US" sz="6200" dirty="0" smtClean="0"/>
              <a:t>as follows: </a:t>
            </a:r>
          </a:p>
          <a:p>
            <a:pPr lvl="3"/>
            <a:r>
              <a:rPr lang="en-US" sz="6400" dirty="0" smtClean="0"/>
              <a:t>20% of the per diem rate for breakfast </a:t>
            </a:r>
            <a:endParaRPr lang="en-US" sz="6400" dirty="0"/>
          </a:p>
          <a:p>
            <a:pPr lvl="3"/>
            <a:r>
              <a:rPr lang="en-US" sz="6400" dirty="0" smtClean="0"/>
              <a:t>80% of the per diem rate for dinner</a:t>
            </a:r>
          </a:p>
          <a:p>
            <a:pPr lvl="3"/>
            <a:r>
              <a:rPr lang="en-US" sz="6400" dirty="0"/>
              <a:t>L</a:t>
            </a:r>
            <a:r>
              <a:rPr lang="en-US" sz="6400" dirty="0" smtClean="0"/>
              <a:t>unch </a:t>
            </a:r>
            <a:r>
              <a:rPr lang="en-US" sz="6400" dirty="0"/>
              <a:t>is </a:t>
            </a:r>
            <a:r>
              <a:rPr lang="en-US" sz="6400" b="1" dirty="0"/>
              <a:t>not</a:t>
            </a:r>
            <a:r>
              <a:rPr lang="en-US" sz="6400" dirty="0"/>
              <a:t> reimbursed</a:t>
            </a:r>
            <a:r>
              <a:rPr lang="en-US" sz="6400" dirty="0" smtClean="0"/>
              <a:t>.</a:t>
            </a:r>
          </a:p>
          <a:p>
            <a:pPr lvl="1"/>
            <a:r>
              <a:rPr lang="en-US" sz="6600" dirty="0" smtClean="0"/>
              <a:t>No </a:t>
            </a:r>
            <a:r>
              <a:rPr lang="en-US" sz="6600" dirty="0"/>
              <a:t>taxes should be paid </a:t>
            </a:r>
            <a:r>
              <a:rPr lang="en-US" sz="6600" dirty="0" smtClean="0"/>
              <a:t>for lodging within New York State </a:t>
            </a:r>
            <a:endParaRPr lang="en-US" sz="3600" dirty="0"/>
          </a:p>
          <a:p>
            <a:endParaRPr lang="en-US" dirty="0"/>
          </a:p>
        </p:txBody>
      </p:sp>
    </p:spTree>
    <p:extLst>
      <p:ext uri="{BB962C8B-B14F-4D97-AF65-F5344CB8AC3E}">
        <p14:creationId xmlns:p14="http://schemas.microsoft.com/office/powerpoint/2010/main" val="3806467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73162"/>
          </a:xfrm>
        </p:spPr>
        <p:txBody>
          <a:bodyPr>
            <a:noAutofit/>
          </a:bodyPr>
          <a:lstStyle/>
          <a:p>
            <a:r>
              <a:rPr lang="en-US" sz="4000" b="1" dirty="0"/>
              <a:t>Traveler’s Responsibility </a:t>
            </a:r>
            <a:br>
              <a:rPr lang="en-US" sz="4000" b="1" dirty="0"/>
            </a:br>
            <a:r>
              <a:rPr lang="en-US" sz="4000" b="1" dirty="0"/>
              <a:t>Prior to Traveling</a:t>
            </a:r>
            <a:endParaRPr lang="en-US" sz="4000" b="1" dirty="0">
              <a:solidFill>
                <a:schemeClr val="tx1"/>
              </a:solidFill>
              <a:latin typeface="Comenia Sans" pitchFamily="50" charset="0"/>
            </a:endParaRPr>
          </a:p>
        </p:txBody>
      </p:sp>
      <p:sp>
        <p:nvSpPr>
          <p:cNvPr id="4" name="Content Placeholder 3"/>
          <p:cNvSpPr>
            <a:spLocks noGrp="1"/>
          </p:cNvSpPr>
          <p:nvPr>
            <p:ph idx="1"/>
          </p:nvPr>
        </p:nvSpPr>
        <p:spPr>
          <a:xfrm>
            <a:off x="457200" y="1600200"/>
            <a:ext cx="7620000" cy="4343400"/>
          </a:xfrm>
        </p:spPr>
        <p:txBody>
          <a:bodyPr>
            <a:normAutofit/>
          </a:bodyPr>
          <a:lstStyle/>
          <a:p>
            <a:pPr marL="114300" indent="0">
              <a:buNone/>
            </a:pPr>
            <a:r>
              <a:rPr lang="en-US" b="1" dirty="0" smtClean="0"/>
              <a:t>Lodging and Meals for Foreign Travel</a:t>
            </a:r>
          </a:p>
          <a:p>
            <a:pPr marL="114300" indent="0">
              <a:buNone/>
            </a:pPr>
            <a:endParaRPr lang="en-US" sz="1100" b="1" dirty="0" smtClean="0"/>
          </a:p>
          <a:p>
            <a:r>
              <a:rPr lang="en-US" sz="1800" dirty="0"/>
              <a:t>Foreign lodging and meal reimbursement are based on the maximum per diem allowance established by the U.S. Department of State. </a:t>
            </a:r>
            <a:endParaRPr lang="en-US" sz="1800" dirty="0" smtClean="0"/>
          </a:p>
          <a:p>
            <a:pPr marL="114300" indent="0">
              <a:buNone/>
            </a:pPr>
            <a:endParaRPr lang="en-US" b="1" dirty="0" smtClean="0"/>
          </a:p>
          <a:p>
            <a:pPr marL="114300" indent="0">
              <a:buNone/>
            </a:pPr>
            <a:r>
              <a:rPr lang="en-US" b="1" dirty="0" smtClean="0"/>
              <a:t>Mode </a:t>
            </a:r>
            <a:r>
              <a:rPr lang="en-US" b="1" dirty="0"/>
              <a:t>of </a:t>
            </a:r>
            <a:r>
              <a:rPr lang="en-US" b="1" dirty="0" smtClean="0"/>
              <a:t>Transportation</a:t>
            </a:r>
          </a:p>
          <a:p>
            <a:pPr marL="114300" indent="0">
              <a:buNone/>
            </a:pPr>
            <a:endParaRPr lang="en-US" sz="1100" b="1" dirty="0"/>
          </a:p>
          <a:p>
            <a:r>
              <a:rPr lang="en-US" sz="1800" dirty="0"/>
              <a:t>Determine the most economical way to travel</a:t>
            </a:r>
          </a:p>
          <a:p>
            <a:pPr lvl="1"/>
            <a:r>
              <a:rPr lang="en-US" dirty="0"/>
              <a:t>Amtrak, airplane, car, </a:t>
            </a:r>
            <a:r>
              <a:rPr lang="en-US" dirty="0" smtClean="0"/>
              <a:t>bus, etc.</a:t>
            </a:r>
          </a:p>
          <a:p>
            <a:pPr lvl="1"/>
            <a:r>
              <a:rPr lang="en-US" dirty="0" smtClean="0"/>
              <a:t>Only economy/coach class</a:t>
            </a:r>
          </a:p>
          <a:p>
            <a:pPr lvl="1"/>
            <a:r>
              <a:rPr lang="en-US" dirty="0" smtClean="0"/>
              <a:t>Book early for best rates</a:t>
            </a:r>
            <a:endParaRPr lang="en-US" dirty="0"/>
          </a:p>
          <a:p>
            <a:pPr marL="114300" indent="0">
              <a:buNone/>
            </a:pPr>
            <a:endParaRPr lang="en-US" dirty="0"/>
          </a:p>
          <a:p>
            <a:endParaRPr lang="en-US" sz="6400" b="1" dirty="0" smtClean="0"/>
          </a:p>
        </p:txBody>
      </p:sp>
    </p:spTree>
    <p:extLst>
      <p:ext uri="{BB962C8B-B14F-4D97-AF65-F5344CB8AC3E}">
        <p14:creationId xmlns:p14="http://schemas.microsoft.com/office/powerpoint/2010/main" val="282890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411162"/>
          </a:xfrm>
        </p:spPr>
        <p:txBody>
          <a:bodyPr/>
          <a:lstStyle/>
          <a:p>
            <a:r>
              <a:rPr lang="en-US" sz="1500" b="1" dirty="0">
                <a:solidFill>
                  <a:schemeClr val="tx1"/>
                </a:solidFill>
                <a:latin typeface="+mn-lt"/>
              </a:rPr>
              <a:t>Can be found at </a:t>
            </a:r>
            <a:r>
              <a:rPr lang="en-US" sz="1500" b="1" dirty="0">
                <a:solidFill>
                  <a:srgbClr val="0070C0"/>
                </a:solidFill>
                <a:latin typeface="+mn-lt"/>
              </a:rPr>
              <a:t>brooklyn.cuny.edu/budget</a:t>
            </a:r>
            <a:r>
              <a:rPr lang="en-US" sz="1500" b="1" dirty="0">
                <a:latin typeface="+mn-lt"/>
              </a:rPr>
              <a:t> </a:t>
            </a:r>
            <a:r>
              <a:rPr lang="en-US" sz="1500" b="1" dirty="0">
                <a:solidFill>
                  <a:schemeClr val="tx1"/>
                </a:solidFill>
                <a:latin typeface="+mn-lt"/>
              </a:rPr>
              <a:t>&gt; Tax Levy &gt; </a:t>
            </a:r>
            <a:r>
              <a:rPr lang="en-US" sz="1500" b="1" dirty="0" smtClean="0">
                <a:solidFill>
                  <a:schemeClr val="tx1"/>
                </a:solidFill>
                <a:latin typeface="+mn-lt"/>
              </a:rPr>
              <a:t>Travel and Expense &gt; Travel and Expense Workflows</a:t>
            </a:r>
            <a:endParaRPr lang="en-US" sz="1500" b="1" dirty="0">
              <a:solidFill>
                <a:schemeClr val="tx1"/>
              </a:solidFill>
              <a:latin typeface="+mn-l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685800"/>
            <a:ext cx="7162800" cy="5839402"/>
          </a:xfrm>
        </p:spPr>
      </p:pic>
    </p:spTree>
    <p:extLst>
      <p:ext uri="{BB962C8B-B14F-4D97-AF65-F5344CB8AC3E}">
        <p14:creationId xmlns:p14="http://schemas.microsoft.com/office/powerpoint/2010/main" val="3204017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Supervisor’s Responsibility</a:t>
            </a:r>
            <a:br>
              <a:rPr lang="en-US" sz="4000" b="1" dirty="0" smtClean="0"/>
            </a:br>
            <a:r>
              <a:rPr lang="en-US" sz="4000" b="1" dirty="0" smtClean="0"/>
              <a:t>Prior to Travel</a:t>
            </a:r>
            <a:endParaRPr lang="en-US" sz="4000" b="1" dirty="0"/>
          </a:p>
        </p:txBody>
      </p:sp>
      <p:sp>
        <p:nvSpPr>
          <p:cNvPr id="3" name="Content Placeholder 2"/>
          <p:cNvSpPr>
            <a:spLocks noGrp="1"/>
          </p:cNvSpPr>
          <p:nvPr>
            <p:ph idx="1"/>
          </p:nvPr>
        </p:nvSpPr>
        <p:spPr>
          <a:xfrm>
            <a:off x="457200" y="1600200"/>
            <a:ext cx="7620000" cy="4800600"/>
          </a:xfrm>
        </p:spPr>
        <p:txBody>
          <a:bodyPr>
            <a:normAutofit/>
          </a:bodyPr>
          <a:lstStyle/>
          <a:p>
            <a:r>
              <a:rPr lang="en-US" dirty="0" smtClean="0"/>
              <a:t>Check available budget in CUNYfirst prior to approving </a:t>
            </a:r>
            <a:br>
              <a:rPr lang="en-US" dirty="0" smtClean="0"/>
            </a:br>
            <a:r>
              <a:rPr lang="en-US" dirty="0" smtClean="0"/>
              <a:t>travel requests</a:t>
            </a:r>
          </a:p>
          <a:p>
            <a:r>
              <a:rPr lang="en-US" dirty="0" smtClean="0"/>
              <a:t>Authorize travel only when necessary </a:t>
            </a:r>
          </a:p>
          <a:p>
            <a:r>
              <a:rPr lang="en-US" dirty="0"/>
              <a:t>Review traveler’s itinerary to ensure the most economical method of travel is used</a:t>
            </a:r>
          </a:p>
          <a:p>
            <a:r>
              <a:rPr lang="en-US" dirty="0" smtClean="0"/>
              <a:t>Review and sign the Authorization </a:t>
            </a:r>
            <a:r>
              <a:rPr lang="en-US" dirty="0"/>
              <a:t>t</a:t>
            </a:r>
            <a:r>
              <a:rPr lang="en-US" dirty="0" smtClean="0"/>
              <a:t>o Travel form</a:t>
            </a:r>
          </a:p>
          <a:p>
            <a:r>
              <a:rPr lang="en-US" dirty="0" smtClean="0"/>
              <a:t>Review and approve the travel authorization in CUNYfirst </a:t>
            </a:r>
          </a:p>
          <a:p>
            <a:endParaRPr lang="en-US" dirty="0" smtClean="0"/>
          </a:p>
          <a:p>
            <a:endParaRPr lang="en-US" dirty="0"/>
          </a:p>
        </p:txBody>
      </p:sp>
    </p:spTree>
    <p:extLst>
      <p:ext uri="{BB962C8B-B14F-4D97-AF65-F5344CB8AC3E}">
        <p14:creationId xmlns:p14="http://schemas.microsoft.com/office/powerpoint/2010/main" val="190844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Traveler’s Responsibility </a:t>
            </a:r>
            <a:br>
              <a:rPr lang="en-US" sz="4000" b="1" dirty="0" smtClean="0"/>
            </a:br>
            <a:r>
              <a:rPr lang="en-US" sz="4000" b="1" dirty="0" smtClean="0"/>
              <a:t>While Traveling</a:t>
            </a:r>
            <a:endParaRPr lang="en-US" sz="4000" b="1" dirty="0"/>
          </a:p>
        </p:txBody>
      </p:sp>
      <p:sp>
        <p:nvSpPr>
          <p:cNvPr id="3" name="Content Placeholder 2"/>
          <p:cNvSpPr>
            <a:spLocks noGrp="1"/>
          </p:cNvSpPr>
          <p:nvPr>
            <p:ph idx="1"/>
          </p:nvPr>
        </p:nvSpPr>
        <p:spPr/>
        <p:txBody>
          <a:bodyPr/>
          <a:lstStyle/>
          <a:p>
            <a:r>
              <a:rPr lang="en-US" dirty="0" smtClean="0"/>
              <a:t>Maintain an accurate record of expenses, departure, and </a:t>
            </a:r>
            <a:br>
              <a:rPr lang="en-US" dirty="0" smtClean="0"/>
            </a:br>
            <a:r>
              <a:rPr lang="en-US" dirty="0" smtClean="0"/>
              <a:t>return times</a:t>
            </a:r>
          </a:p>
          <a:p>
            <a:r>
              <a:rPr lang="en-US" dirty="0" smtClean="0"/>
              <a:t>Save itemized, original receipts and boarding passes</a:t>
            </a:r>
          </a:p>
          <a:p>
            <a:endParaRPr lang="en-US" sz="1100" dirty="0" smtClean="0"/>
          </a:p>
          <a:p>
            <a:pPr marL="114300" indent="0">
              <a:buNone/>
            </a:pPr>
            <a:r>
              <a:rPr lang="en-US" dirty="0" smtClean="0"/>
              <a:t>A </a:t>
            </a:r>
            <a:r>
              <a:rPr lang="en-US" b="1" dirty="0" smtClean="0"/>
              <a:t>receipt</a:t>
            </a:r>
            <a:r>
              <a:rPr lang="en-US" dirty="0" smtClean="0"/>
              <a:t> must contain the following information:</a:t>
            </a:r>
          </a:p>
          <a:p>
            <a:r>
              <a:rPr lang="en-US" dirty="0" smtClean="0"/>
              <a:t>Vendor/Company name</a:t>
            </a:r>
          </a:p>
          <a:p>
            <a:r>
              <a:rPr lang="en-US" dirty="0" smtClean="0"/>
              <a:t>Transaction date</a:t>
            </a:r>
          </a:p>
          <a:p>
            <a:r>
              <a:rPr lang="en-US" dirty="0" smtClean="0"/>
              <a:t>Detailed description of goods or services purchased</a:t>
            </a:r>
          </a:p>
          <a:p>
            <a:r>
              <a:rPr lang="en-US" dirty="0" smtClean="0"/>
              <a:t>Amount paid</a:t>
            </a:r>
          </a:p>
          <a:p>
            <a:r>
              <a:rPr lang="en-US" dirty="0" smtClean="0"/>
              <a:t>Form of payment (</a:t>
            </a:r>
            <a:r>
              <a:rPr lang="en-US" b="1" dirty="0" smtClean="0"/>
              <a:t>cash, check, or last four digits of credit card number</a:t>
            </a:r>
            <a:r>
              <a:rPr lang="en-US" dirty="0" smtClean="0"/>
              <a:t>) </a:t>
            </a:r>
          </a:p>
          <a:p>
            <a:endParaRPr lang="en-US" dirty="0"/>
          </a:p>
        </p:txBody>
      </p:sp>
    </p:spTree>
    <p:extLst>
      <p:ext uri="{BB962C8B-B14F-4D97-AF65-F5344CB8AC3E}">
        <p14:creationId xmlns:p14="http://schemas.microsoft.com/office/powerpoint/2010/main" val="233983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Traveler’s Responsibility</a:t>
            </a:r>
            <a:br>
              <a:rPr lang="en-US" sz="4000" b="1" dirty="0" smtClean="0"/>
            </a:br>
            <a:r>
              <a:rPr lang="en-US" sz="4000" b="1" dirty="0" smtClean="0"/>
              <a:t>After Traveling</a:t>
            </a:r>
            <a:endParaRPr lang="en-US" sz="4000" b="1" dirty="0"/>
          </a:p>
        </p:txBody>
      </p:sp>
      <p:sp>
        <p:nvSpPr>
          <p:cNvPr id="3" name="Content Placeholder 2"/>
          <p:cNvSpPr>
            <a:spLocks noGrp="1"/>
          </p:cNvSpPr>
          <p:nvPr>
            <p:ph idx="1"/>
          </p:nvPr>
        </p:nvSpPr>
        <p:spPr/>
        <p:txBody>
          <a:bodyPr>
            <a:normAutofit/>
          </a:bodyPr>
          <a:lstStyle/>
          <a:p>
            <a:pPr marL="0" indent="0">
              <a:buNone/>
            </a:pPr>
            <a:r>
              <a:rPr lang="en-US" dirty="0" smtClean="0"/>
              <a:t>Within two weeks of return: </a:t>
            </a:r>
          </a:p>
          <a:p>
            <a:pPr marL="0" indent="0">
              <a:buNone/>
            </a:pPr>
            <a:endParaRPr lang="en-US" sz="1100" dirty="0" smtClean="0"/>
          </a:p>
          <a:p>
            <a:r>
              <a:rPr lang="en-US" dirty="0" smtClean="0"/>
              <a:t>Complete and sign a Travel Voucher form and submit to Office of Accounts Payable.</a:t>
            </a:r>
          </a:p>
          <a:p>
            <a:endParaRPr lang="en-US" sz="1100" b="1" dirty="0" smtClean="0"/>
          </a:p>
          <a:p>
            <a:r>
              <a:rPr lang="en-US" dirty="0" smtClean="0"/>
              <a:t>Create and submit an Expense Report in CUNYfirst and submit all support documentation to the Office of Accounts Payable.</a:t>
            </a:r>
          </a:p>
          <a:p>
            <a:endParaRPr lang="en-US" dirty="0" smtClean="0"/>
          </a:p>
          <a:p>
            <a:endParaRPr lang="en-US" dirty="0"/>
          </a:p>
          <a:p>
            <a:endParaRPr lang="en-US" dirty="0"/>
          </a:p>
        </p:txBody>
      </p:sp>
    </p:spTree>
    <p:extLst>
      <p:ext uri="{BB962C8B-B14F-4D97-AF65-F5344CB8AC3E}">
        <p14:creationId xmlns:p14="http://schemas.microsoft.com/office/powerpoint/2010/main" val="787590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066800"/>
            <a:ext cx="7696200" cy="4269809"/>
          </a:xfrm>
        </p:spPr>
      </p:pic>
      <p:sp>
        <p:nvSpPr>
          <p:cNvPr id="7" name="Title 1"/>
          <p:cNvSpPr>
            <a:spLocks noGrp="1"/>
          </p:cNvSpPr>
          <p:nvPr>
            <p:ph type="title"/>
          </p:nvPr>
        </p:nvSpPr>
        <p:spPr>
          <a:xfrm>
            <a:off x="457200" y="274638"/>
            <a:ext cx="7620000" cy="411162"/>
          </a:xfrm>
        </p:spPr>
        <p:txBody>
          <a:bodyPr/>
          <a:lstStyle/>
          <a:p>
            <a:r>
              <a:rPr lang="en-US" sz="1500" b="1" dirty="0">
                <a:solidFill>
                  <a:schemeClr val="tx1"/>
                </a:solidFill>
                <a:latin typeface="+mn-lt"/>
              </a:rPr>
              <a:t>Can be found at </a:t>
            </a:r>
            <a:r>
              <a:rPr lang="en-US" sz="1500" b="1" dirty="0">
                <a:solidFill>
                  <a:srgbClr val="0070C0"/>
                </a:solidFill>
                <a:latin typeface="+mn-lt"/>
              </a:rPr>
              <a:t>brooklyn.cuny.edu/budget</a:t>
            </a:r>
            <a:r>
              <a:rPr lang="en-US" sz="1500" b="1" dirty="0">
                <a:latin typeface="+mn-lt"/>
              </a:rPr>
              <a:t> </a:t>
            </a:r>
            <a:r>
              <a:rPr lang="en-US" sz="1500" b="1" dirty="0">
                <a:solidFill>
                  <a:schemeClr val="tx1"/>
                </a:solidFill>
                <a:latin typeface="+mn-lt"/>
              </a:rPr>
              <a:t>&gt; Tax Levy &gt; </a:t>
            </a:r>
            <a:r>
              <a:rPr lang="en-US" sz="1500" b="1" dirty="0" smtClean="0">
                <a:solidFill>
                  <a:schemeClr val="tx1"/>
                </a:solidFill>
                <a:latin typeface="+mn-lt"/>
              </a:rPr>
              <a:t>Travel and Expense &gt; Travel and Expense Workflows</a:t>
            </a:r>
            <a:endParaRPr lang="en-US" sz="1500" b="1" dirty="0">
              <a:solidFill>
                <a:schemeClr val="tx1"/>
              </a:solidFill>
              <a:latin typeface="+mn-lt"/>
            </a:endParaRPr>
          </a:p>
        </p:txBody>
      </p:sp>
    </p:spTree>
    <p:extLst>
      <p:ext uri="{BB962C8B-B14F-4D97-AF65-F5344CB8AC3E}">
        <p14:creationId xmlns:p14="http://schemas.microsoft.com/office/powerpoint/2010/main" val="133305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Traveler’s Responsibility</a:t>
            </a:r>
            <a:br>
              <a:rPr lang="en-US" sz="4000" b="1" dirty="0"/>
            </a:br>
            <a:r>
              <a:rPr lang="en-US" sz="4000" b="1" dirty="0"/>
              <a:t>After Traveling</a:t>
            </a:r>
          </a:p>
        </p:txBody>
      </p:sp>
      <p:sp>
        <p:nvSpPr>
          <p:cNvPr id="3" name="Content Placeholder 2"/>
          <p:cNvSpPr>
            <a:spLocks noGrp="1"/>
          </p:cNvSpPr>
          <p:nvPr>
            <p:ph idx="1"/>
          </p:nvPr>
        </p:nvSpPr>
        <p:spPr/>
        <p:txBody>
          <a:bodyPr>
            <a:normAutofit/>
          </a:bodyPr>
          <a:lstStyle/>
          <a:p>
            <a:pPr marL="114300" indent="0">
              <a:buNone/>
            </a:pPr>
            <a:r>
              <a:rPr lang="en-US" b="1" dirty="0" smtClean="0"/>
              <a:t>Foreign Travel</a:t>
            </a:r>
          </a:p>
          <a:p>
            <a:pPr marL="114300" indent="0">
              <a:buNone/>
            </a:pPr>
            <a:endParaRPr lang="en-US" sz="1100" b="1" dirty="0" smtClean="0"/>
          </a:p>
          <a:p>
            <a:r>
              <a:rPr lang="en-US" dirty="0" smtClean="0"/>
              <a:t>Expenses paid in cash should be converted to American dollars based on the exchange rate in effect on the date of the transaction (use the OANDA currency converter website and indicate the amount in USD </a:t>
            </a:r>
            <a:r>
              <a:rPr lang="en-US" b="1" dirty="0" smtClean="0">
                <a:solidFill>
                  <a:srgbClr val="940037"/>
                </a:solidFill>
              </a:rPr>
              <a:t>on each receipt</a:t>
            </a:r>
            <a:r>
              <a:rPr lang="en-US" dirty="0" smtClean="0"/>
              <a:t>.)</a:t>
            </a:r>
          </a:p>
          <a:p>
            <a:endParaRPr lang="en-US" sz="1100" i="1" dirty="0" smtClean="0"/>
          </a:p>
          <a:p>
            <a:r>
              <a:rPr lang="en-US" dirty="0" smtClean="0"/>
              <a:t>Provide</a:t>
            </a:r>
            <a:r>
              <a:rPr lang="en-US" dirty="0"/>
              <a:t> </a:t>
            </a:r>
            <a:r>
              <a:rPr lang="en-US" dirty="0" smtClean="0"/>
              <a:t>an Excel </a:t>
            </a:r>
            <a:r>
              <a:rPr lang="en-US" dirty="0"/>
              <a:t>spreadsheet showing the dates, amount paid, conversion rate, and amount to be reimbursed in U.S. </a:t>
            </a:r>
            <a:r>
              <a:rPr lang="en-US" dirty="0" smtClean="0"/>
              <a:t>dollars for each receipt.</a:t>
            </a:r>
            <a:r>
              <a:rPr lang="en-US" dirty="0"/>
              <a:t> </a:t>
            </a:r>
            <a:endParaRPr lang="en-US" dirty="0" smtClean="0"/>
          </a:p>
          <a:p>
            <a:endParaRPr lang="en-US" sz="1100" dirty="0" smtClean="0"/>
          </a:p>
          <a:p>
            <a:r>
              <a:rPr lang="en-US" dirty="0" smtClean="0"/>
              <a:t>For </a:t>
            </a:r>
            <a:r>
              <a:rPr lang="en-US" dirty="0"/>
              <a:t>foreign travel receipts, write the translation on each receipt and ensure the total amount paid is clear and visible.</a:t>
            </a:r>
          </a:p>
        </p:txBody>
      </p:sp>
    </p:spTree>
    <p:extLst>
      <p:ext uri="{BB962C8B-B14F-4D97-AF65-F5344CB8AC3E}">
        <p14:creationId xmlns:p14="http://schemas.microsoft.com/office/powerpoint/2010/main" val="358255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sp>
        <p:nvSpPr>
          <p:cNvPr id="3" name="Content Placeholder 2"/>
          <p:cNvSpPr>
            <a:spLocks noGrp="1"/>
          </p:cNvSpPr>
          <p:nvPr>
            <p:ph idx="1"/>
          </p:nvPr>
        </p:nvSpPr>
        <p:spPr>
          <a:xfrm>
            <a:off x="457200" y="1447800"/>
            <a:ext cx="7620000" cy="4953000"/>
          </a:xfrm>
        </p:spPr>
        <p:txBody>
          <a:bodyPr>
            <a:normAutofit/>
          </a:bodyPr>
          <a:lstStyle/>
          <a:p>
            <a:pPr marL="114300" indent="0">
              <a:buNone/>
            </a:pPr>
            <a:r>
              <a:rPr lang="en-US" sz="1800" dirty="0" smtClean="0"/>
              <a:t>Employees may request approval for travel and reimbursement.  </a:t>
            </a:r>
          </a:p>
          <a:p>
            <a:pPr marL="114300" indent="0">
              <a:buNone/>
            </a:pPr>
            <a:endParaRPr lang="en-US" sz="1100" dirty="0"/>
          </a:p>
          <a:p>
            <a:pPr marL="114300" indent="0">
              <a:buNone/>
            </a:pPr>
            <a:r>
              <a:rPr lang="en-US" sz="1800" dirty="0" smtClean="0"/>
              <a:t>The Office of Accounts Payable oversees the Tax Levy Travel and Expense process.</a:t>
            </a:r>
          </a:p>
          <a:p>
            <a:pPr marL="114300" indent="0">
              <a:buNone/>
            </a:pPr>
            <a:endParaRPr lang="en-US" sz="1100" dirty="0" smtClean="0"/>
          </a:p>
          <a:p>
            <a:pPr marL="114300" indent="0">
              <a:buNone/>
            </a:pPr>
            <a:r>
              <a:rPr lang="en-US" sz="1800" dirty="0" smtClean="0"/>
              <a:t>The Fiscal and Business Services Center oversees the Non-Tax Levy and BCF travel and reimbursement process.</a:t>
            </a:r>
          </a:p>
          <a:p>
            <a:pPr marL="114300" indent="0">
              <a:buNone/>
            </a:pPr>
            <a:endParaRPr lang="en-US" sz="1100" dirty="0"/>
          </a:p>
          <a:p>
            <a:r>
              <a:rPr lang="en-US" sz="1800" dirty="0" smtClean="0"/>
              <a:t>Travel Authorizations </a:t>
            </a:r>
          </a:p>
          <a:p>
            <a:pPr lvl="1"/>
            <a:r>
              <a:rPr lang="en-US" dirty="0" smtClean="0"/>
              <a:t>Requesting permission to travel</a:t>
            </a:r>
          </a:p>
          <a:p>
            <a:pPr marL="114300" indent="0">
              <a:buNone/>
            </a:pPr>
            <a:endParaRPr lang="en-US" sz="1100" dirty="0" smtClean="0"/>
          </a:p>
          <a:p>
            <a:r>
              <a:rPr lang="en-US" sz="1800" dirty="0" smtClean="0"/>
              <a:t>Expense Reports</a:t>
            </a:r>
          </a:p>
          <a:p>
            <a:pPr lvl="1"/>
            <a:r>
              <a:rPr lang="en-US" dirty="0" smtClean="0"/>
              <a:t>Requesting reimbursement</a:t>
            </a:r>
          </a:p>
          <a:p>
            <a:pPr marL="114300" indent="0">
              <a:buNone/>
            </a:pPr>
            <a:endParaRPr lang="en-US" sz="1100" dirty="0"/>
          </a:p>
          <a:p>
            <a:pPr marL="114300" lvl="1" indent="0">
              <a:buClr>
                <a:schemeClr val="accent1"/>
              </a:buClr>
              <a:buNone/>
            </a:pPr>
            <a:r>
              <a:rPr lang="en-US" dirty="0"/>
              <a:t>Visit </a:t>
            </a:r>
            <a:r>
              <a:rPr lang="en-US" dirty="0">
                <a:hlinkClick r:id="rId2"/>
              </a:rPr>
              <a:t>brooklyn.cuny.edu/budget</a:t>
            </a:r>
            <a:r>
              <a:rPr lang="en-US" dirty="0"/>
              <a:t> for more </a:t>
            </a:r>
            <a:r>
              <a:rPr lang="en-US" dirty="0" smtClean="0"/>
              <a:t>information.</a:t>
            </a: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629948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Supervisor’s Responsibility</a:t>
            </a:r>
            <a:br>
              <a:rPr lang="en-US" sz="4000" b="1" dirty="0" smtClean="0"/>
            </a:br>
            <a:r>
              <a:rPr lang="en-US" sz="4000" b="1" dirty="0" smtClean="0"/>
              <a:t>After Travel</a:t>
            </a:r>
            <a:endParaRPr lang="en-US" sz="4000" b="1" dirty="0"/>
          </a:p>
        </p:txBody>
      </p:sp>
      <p:sp>
        <p:nvSpPr>
          <p:cNvPr id="3" name="Content Placeholder 2"/>
          <p:cNvSpPr>
            <a:spLocks noGrp="1"/>
          </p:cNvSpPr>
          <p:nvPr>
            <p:ph idx="1"/>
          </p:nvPr>
        </p:nvSpPr>
        <p:spPr>
          <a:xfrm>
            <a:off x="457200" y="1676400"/>
            <a:ext cx="7620000" cy="4724400"/>
          </a:xfrm>
        </p:spPr>
        <p:txBody>
          <a:bodyPr>
            <a:normAutofit/>
          </a:bodyPr>
          <a:lstStyle/>
          <a:p>
            <a:r>
              <a:rPr lang="en-US" dirty="0" smtClean="0"/>
              <a:t>Check available budget in CUNYfirst prior to approving the Expense Report (reimbursement requests)</a:t>
            </a:r>
          </a:p>
          <a:p>
            <a:pPr lvl="1"/>
            <a:r>
              <a:rPr lang="en-US" dirty="0" smtClean="0"/>
              <a:t>Unanticipated expenses may have been incurred</a:t>
            </a:r>
          </a:p>
          <a:p>
            <a:endParaRPr lang="en-US" sz="1100" dirty="0" smtClean="0"/>
          </a:p>
          <a:p>
            <a:r>
              <a:rPr lang="en-US" dirty="0" smtClean="0"/>
              <a:t>Review and sign the Travel Voucher form</a:t>
            </a:r>
          </a:p>
          <a:p>
            <a:endParaRPr lang="en-US" sz="1100" dirty="0" smtClean="0"/>
          </a:p>
          <a:p>
            <a:r>
              <a:rPr lang="en-US" dirty="0" smtClean="0"/>
              <a:t>Review and approve the expense report in CUNYfirst </a:t>
            </a:r>
          </a:p>
          <a:p>
            <a:endParaRPr lang="en-US" dirty="0" smtClean="0"/>
          </a:p>
          <a:p>
            <a:endParaRPr lang="en-US" dirty="0"/>
          </a:p>
        </p:txBody>
      </p:sp>
    </p:spTree>
    <p:extLst>
      <p:ext uri="{BB962C8B-B14F-4D97-AF65-F5344CB8AC3E}">
        <p14:creationId xmlns:p14="http://schemas.microsoft.com/office/powerpoint/2010/main" val="233590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
            </a:r>
            <a:br>
              <a:rPr lang="en-US" sz="4000" b="1" dirty="0" smtClean="0"/>
            </a:br>
            <a:r>
              <a:rPr lang="en-US" sz="4000" b="1" dirty="0" smtClean="0"/>
              <a:t>Payment Process</a:t>
            </a:r>
            <a:br>
              <a:rPr lang="en-US" sz="4000" b="1" dirty="0" smtClean="0"/>
            </a:br>
            <a:endParaRPr lang="en-US" sz="4000" b="1" dirty="0"/>
          </a:p>
        </p:txBody>
      </p:sp>
      <p:sp>
        <p:nvSpPr>
          <p:cNvPr id="3" name="Content Placeholder 2"/>
          <p:cNvSpPr>
            <a:spLocks noGrp="1"/>
          </p:cNvSpPr>
          <p:nvPr>
            <p:ph idx="1"/>
          </p:nvPr>
        </p:nvSpPr>
        <p:spPr>
          <a:xfrm>
            <a:off x="457200" y="1295400"/>
            <a:ext cx="7620000" cy="5105400"/>
          </a:xfrm>
        </p:spPr>
        <p:txBody>
          <a:bodyPr>
            <a:normAutofit fontScale="77500" lnSpcReduction="20000"/>
          </a:bodyPr>
          <a:lstStyle/>
          <a:p>
            <a:pPr marL="0" indent="0">
              <a:buNone/>
            </a:pPr>
            <a:r>
              <a:rPr lang="en-US" sz="2600" dirty="0" smtClean="0"/>
              <a:t>Reimbursements are tied to method of payment in the NY State payroll system.</a:t>
            </a:r>
          </a:p>
          <a:p>
            <a:pPr marL="0" indent="0">
              <a:buNone/>
            </a:pPr>
            <a:endParaRPr lang="en-US" sz="2600" dirty="0"/>
          </a:p>
          <a:p>
            <a:pPr marL="0" indent="0">
              <a:buNone/>
            </a:pPr>
            <a:r>
              <a:rPr lang="en-US" sz="2600" b="1" dirty="0" smtClean="0"/>
              <a:t>If paid via check:</a:t>
            </a:r>
          </a:p>
          <a:p>
            <a:r>
              <a:rPr lang="en-US" sz="2600" dirty="0" smtClean="0"/>
              <a:t>Reimbursement check will be mailed to the address that appears on the employee’s paycheck.</a:t>
            </a:r>
          </a:p>
          <a:p>
            <a:endParaRPr lang="en-US" sz="2600" dirty="0"/>
          </a:p>
          <a:p>
            <a:pPr marL="0" indent="0">
              <a:buNone/>
            </a:pPr>
            <a:r>
              <a:rPr lang="en-US" sz="2600" b="1" dirty="0" smtClean="0"/>
              <a:t>If paid via direct deposit: </a:t>
            </a:r>
          </a:p>
          <a:p>
            <a:r>
              <a:rPr lang="en-US" sz="2600" dirty="0" smtClean="0"/>
              <a:t>Reimbursement will be deposited to the account in which the employee’s paycheck is deposited.</a:t>
            </a:r>
          </a:p>
          <a:p>
            <a:r>
              <a:rPr lang="en-US" sz="2600" dirty="0" smtClean="0"/>
              <a:t>If multiple accounts, reimbursements will be deposited into the account where the balance/excess is typically deposited.</a:t>
            </a:r>
          </a:p>
          <a:p>
            <a:pPr marL="0" indent="0">
              <a:buNone/>
            </a:pPr>
            <a:endParaRPr lang="en-US" sz="2600" dirty="0" smtClean="0"/>
          </a:p>
          <a:p>
            <a:pPr marL="0" indent="0">
              <a:buNone/>
            </a:pPr>
            <a:r>
              <a:rPr lang="en-US" sz="2600" dirty="0" smtClean="0"/>
              <a:t>Reimbursements are typically processed within 2 weeks from the approval of the Expense Report in CUNYfirst</a:t>
            </a:r>
            <a:r>
              <a:rPr lang="en-US" sz="2600" dirty="0"/>
              <a:t> by the Office of Accounts </a:t>
            </a:r>
            <a:r>
              <a:rPr lang="en-US" sz="2600" dirty="0" smtClean="0"/>
              <a:t>Payable. </a:t>
            </a:r>
            <a:endParaRPr lang="en-US" dirty="0"/>
          </a:p>
        </p:txBody>
      </p:sp>
    </p:spTree>
    <p:extLst>
      <p:ext uri="{BB962C8B-B14F-4D97-AF65-F5344CB8AC3E}">
        <p14:creationId xmlns:p14="http://schemas.microsoft.com/office/powerpoint/2010/main" val="328111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1020762"/>
          </a:xfrm>
        </p:spPr>
        <p:txBody>
          <a:bodyPr/>
          <a:lstStyle/>
          <a:p>
            <a:r>
              <a:rPr lang="en-US" sz="4000" b="1" dirty="0" smtClean="0"/>
              <a:t>Non-Tax Levy and BCF</a:t>
            </a:r>
            <a:br>
              <a:rPr lang="en-US" sz="4000" b="1" dirty="0" smtClean="0"/>
            </a:br>
            <a:r>
              <a:rPr lang="en-US" sz="4000" b="1" dirty="0" smtClean="0"/>
              <a:t>Travel and Reimbursements</a:t>
            </a:r>
            <a:endParaRPr lang="en-US" sz="4000" b="1" dirty="0"/>
          </a:p>
        </p:txBody>
      </p:sp>
      <p:sp>
        <p:nvSpPr>
          <p:cNvPr id="3" name="Content Placeholder 2"/>
          <p:cNvSpPr>
            <a:spLocks noGrp="1"/>
          </p:cNvSpPr>
          <p:nvPr>
            <p:ph idx="1"/>
          </p:nvPr>
        </p:nvSpPr>
        <p:spPr>
          <a:xfrm>
            <a:off x="533400" y="1371600"/>
            <a:ext cx="7543800" cy="5029200"/>
          </a:xfrm>
        </p:spPr>
        <p:txBody>
          <a:bodyPr>
            <a:normAutofit/>
          </a:bodyPr>
          <a:lstStyle/>
          <a:p>
            <a:pPr marL="114300" lvl="1" indent="0">
              <a:buClr>
                <a:schemeClr val="accent1"/>
              </a:buClr>
              <a:buNone/>
            </a:pPr>
            <a:r>
              <a:rPr lang="en-US" sz="2000" b="1" dirty="0" smtClean="0"/>
              <a:t>Non-Tax Levy</a:t>
            </a:r>
            <a:r>
              <a:rPr lang="en-US" sz="2000" dirty="0" smtClean="0"/>
              <a:t> </a:t>
            </a:r>
          </a:p>
          <a:p>
            <a:pPr marL="457200" lvl="1" indent="-342900"/>
            <a:r>
              <a:rPr lang="en-US" dirty="0" smtClean="0"/>
              <a:t>Increasingly similar to Tax Levy, except that taxes </a:t>
            </a:r>
            <a:r>
              <a:rPr lang="en-US" dirty="0"/>
              <a:t>are reimbursable.  </a:t>
            </a:r>
          </a:p>
          <a:p>
            <a:pPr marL="114300" indent="0">
              <a:buNone/>
            </a:pPr>
            <a:endParaRPr lang="en-US" sz="1100" dirty="0"/>
          </a:p>
          <a:p>
            <a:pPr marL="114300" indent="0">
              <a:buNone/>
            </a:pPr>
            <a:r>
              <a:rPr lang="en-US" b="1" dirty="0" smtClean="0"/>
              <a:t>Brooklyn College Foundation (BCF)</a:t>
            </a:r>
          </a:p>
          <a:p>
            <a:r>
              <a:rPr lang="en-US" sz="1800" dirty="0" smtClean="0"/>
              <a:t>Only issued from funds that allow travel reimbursements</a:t>
            </a:r>
          </a:p>
          <a:p>
            <a:r>
              <a:rPr lang="en-US" sz="1800" dirty="0" smtClean="0"/>
              <a:t>May require budget line for travel reimbursement in accordance with donor gift agreement</a:t>
            </a:r>
          </a:p>
          <a:p>
            <a:r>
              <a:rPr lang="en-US" sz="1800" dirty="0" smtClean="0"/>
              <a:t>Receipts are required for expenses over $25.</a:t>
            </a:r>
            <a:endParaRPr lang="en-US" sz="1800" dirty="0"/>
          </a:p>
          <a:p>
            <a:r>
              <a:rPr lang="en-US" sz="1800" dirty="0" smtClean="0"/>
              <a:t>Lodging limit is $170/night before taxes. </a:t>
            </a:r>
          </a:p>
          <a:p>
            <a:r>
              <a:rPr lang="en-US" sz="1800" dirty="0" smtClean="0"/>
              <a:t>Lodging with relatives not allowed.  </a:t>
            </a:r>
          </a:p>
          <a:p>
            <a:r>
              <a:rPr lang="en-US" sz="1800" dirty="0" smtClean="0"/>
              <a:t>Meals reimbursable up to $14 for breakfast, $20 for lunch, and $30 for dinner if receipts are provided.  If not, BCF will pay maximum federal per diem rate.</a:t>
            </a:r>
          </a:p>
          <a:p>
            <a:pPr marL="411480" lvl="1" indent="0">
              <a:buNone/>
            </a:pPr>
            <a:endParaRPr lang="en-US" dirty="0" smtClean="0"/>
          </a:p>
          <a:p>
            <a:pPr marL="411480" lvl="1" indent="0">
              <a:buNone/>
            </a:pPr>
            <a:r>
              <a:rPr lang="en-US" dirty="0" smtClean="0"/>
              <a:t>If you have any questions, please contact FBSC for approval prior to traveling.</a:t>
            </a:r>
            <a:endParaRPr lang="en-US" dirty="0"/>
          </a:p>
          <a:p>
            <a:pPr marL="411480" lvl="1" indent="0">
              <a:buNone/>
            </a:pPr>
            <a:endParaRPr lang="en-US" sz="1400" dirty="0" smtClean="0"/>
          </a:p>
        </p:txBody>
      </p:sp>
    </p:spTree>
    <p:extLst>
      <p:ext uri="{BB962C8B-B14F-4D97-AF65-F5344CB8AC3E}">
        <p14:creationId xmlns:p14="http://schemas.microsoft.com/office/powerpoint/2010/main" val="3684368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
            </a:r>
            <a:br>
              <a:rPr lang="en-US" sz="4000" b="1" dirty="0" smtClean="0"/>
            </a:br>
            <a:r>
              <a:rPr lang="en-US" sz="4000" b="1" dirty="0" smtClean="0"/>
              <a:t>Best </a:t>
            </a:r>
            <a:r>
              <a:rPr lang="en-US" sz="4000" b="1" dirty="0"/>
              <a:t>Practices and Tips</a:t>
            </a:r>
            <a:br>
              <a:rPr lang="en-US" sz="4000" b="1" dirty="0"/>
            </a:br>
            <a:endParaRPr lang="en-US" sz="4000" b="1" dirty="0"/>
          </a:p>
        </p:txBody>
      </p:sp>
      <p:sp>
        <p:nvSpPr>
          <p:cNvPr id="3" name="Content Placeholder 2"/>
          <p:cNvSpPr>
            <a:spLocks noGrp="1"/>
          </p:cNvSpPr>
          <p:nvPr>
            <p:ph idx="1"/>
          </p:nvPr>
        </p:nvSpPr>
        <p:spPr>
          <a:xfrm>
            <a:off x="457200" y="1371600"/>
            <a:ext cx="7620000" cy="5029200"/>
          </a:xfrm>
        </p:spPr>
        <p:txBody>
          <a:bodyPr>
            <a:normAutofit/>
          </a:bodyPr>
          <a:lstStyle/>
          <a:p>
            <a:r>
              <a:rPr lang="en-US" dirty="0" smtClean="0"/>
              <a:t>If </a:t>
            </a:r>
            <a:r>
              <a:rPr lang="en-US" dirty="0"/>
              <a:t>the hotel room exceeds the GSA allowance, please submit a letter of justification to the Office of Accounts Payable prior to booking. </a:t>
            </a:r>
            <a:endParaRPr lang="en-US" dirty="0" smtClean="0"/>
          </a:p>
          <a:p>
            <a:pPr>
              <a:buFont typeface="Wingdings" panose="05000000000000000000" pitchFamily="2" charset="2"/>
              <a:buChar char="q"/>
            </a:pPr>
            <a:endParaRPr lang="en-US" sz="1100" dirty="0"/>
          </a:p>
          <a:p>
            <a:r>
              <a:rPr lang="en-US" dirty="0" smtClean="0"/>
              <a:t>Ensure Travel Authorization is fully approved in CUNYfirst prior to traveling</a:t>
            </a:r>
          </a:p>
          <a:p>
            <a:pPr>
              <a:buFont typeface="Wingdings" panose="05000000000000000000" pitchFamily="2" charset="2"/>
              <a:buChar char="q"/>
            </a:pPr>
            <a:endParaRPr lang="en-US" sz="1100" dirty="0" smtClean="0"/>
          </a:p>
          <a:p>
            <a:r>
              <a:rPr lang="en-US" dirty="0" smtClean="0"/>
              <a:t>Submit an Expense Report no later than 14 days after completing the trip and make sure your supervisor approves the report in </a:t>
            </a:r>
            <a:r>
              <a:rPr lang="en-US" dirty="0" err="1" smtClean="0"/>
              <a:t>CUNYfirst</a:t>
            </a:r>
            <a:r>
              <a:rPr lang="en-US" dirty="0" smtClean="0"/>
              <a:t>.</a:t>
            </a:r>
          </a:p>
          <a:p>
            <a:pPr>
              <a:buFont typeface="Wingdings" panose="05000000000000000000" pitchFamily="2" charset="2"/>
              <a:buChar char="q"/>
            </a:pPr>
            <a:endParaRPr lang="en-US" sz="1100" dirty="0" smtClean="0"/>
          </a:p>
          <a:p>
            <a:r>
              <a:rPr lang="en-US" dirty="0" smtClean="0"/>
              <a:t>Forward all original, itemized receipts and travel forms to the Office of Accounts Payable.</a:t>
            </a:r>
            <a:endParaRPr lang="en-US" dirty="0"/>
          </a:p>
          <a:p>
            <a:endParaRPr lang="en-US" dirty="0"/>
          </a:p>
        </p:txBody>
      </p:sp>
    </p:spTree>
    <p:extLst>
      <p:ext uri="{BB962C8B-B14F-4D97-AF65-F5344CB8AC3E}">
        <p14:creationId xmlns:p14="http://schemas.microsoft.com/office/powerpoint/2010/main" val="424494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Contacts</a:t>
            </a:r>
            <a:endParaRPr lang="en-US" b="1" dirty="0"/>
          </a:p>
        </p:txBody>
      </p:sp>
      <p:sp>
        <p:nvSpPr>
          <p:cNvPr id="3" name="Content Placeholder 2"/>
          <p:cNvSpPr>
            <a:spLocks noGrp="1"/>
          </p:cNvSpPr>
          <p:nvPr>
            <p:ph idx="1"/>
          </p:nvPr>
        </p:nvSpPr>
        <p:spPr/>
        <p:txBody>
          <a:bodyPr>
            <a:normAutofit/>
          </a:bodyPr>
          <a:lstStyle/>
          <a:p>
            <a:pPr marL="114300" indent="0">
              <a:buNone/>
            </a:pPr>
            <a:r>
              <a:rPr lang="en-US" sz="2200" b="1" dirty="0" smtClean="0"/>
              <a:t>Office </a:t>
            </a:r>
            <a:r>
              <a:rPr lang="en-US" sz="2200" b="1" dirty="0"/>
              <a:t>of Accounts Payable: </a:t>
            </a:r>
            <a:r>
              <a:rPr lang="en-US" sz="2200" b="1" cap="small" dirty="0" err="1"/>
              <a:t>ext</a:t>
            </a:r>
            <a:r>
              <a:rPr lang="en-US" sz="2200" dirty="0"/>
              <a:t> </a:t>
            </a:r>
            <a:r>
              <a:rPr lang="en-US" sz="2200" b="1" dirty="0"/>
              <a:t>5421</a:t>
            </a:r>
          </a:p>
          <a:p>
            <a:r>
              <a:rPr lang="en-US" dirty="0" smtClean="0"/>
              <a:t>Gulnoza Shakirova (</a:t>
            </a:r>
            <a:r>
              <a:rPr lang="en-US" dirty="0" smtClean="0">
                <a:hlinkClick r:id="rId2"/>
              </a:rPr>
              <a:t>gshakirova@brooklyn.cuny.edu</a:t>
            </a:r>
            <a:r>
              <a:rPr lang="en-US" dirty="0" smtClean="0"/>
              <a:t>)</a:t>
            </a:r>
          </a:p>
          <a:p>
            <a:r>
              <a:rPr lang="en-US" dirty="0" smtClean="0"/>
              <a:t>Niky Wu (</a:t>
            </a:r>
            <a:r>
              <a:rPr lang="en-US" dirty="0" smtClean="0">
                <a:hlinkClick r:id="rId3"/>
              </a:rPr>
              <a:t>niky.wu@brooklyn.cuny.edu</a:t>
            </a:r>
            <a:r>
              <a:rPr lang="en-US" dirty="0" smtClean="0"/>
              <a:t>)</a:t>
            </a:r>
          </a:p>
          <a:p>
            <a:pPr marL="114300" indent="0">
              <a:buNone/>
            </a:pPr>
            <a:endParaRPr lang="en-US" dirty="0"/>
          </a:p>
          <a:p>
            <a:pPr marL="114300" indent="0">
              <a:buNone/>
            </a:pPr>
            <a:r>
              <a:rPr lang="en-US" sz="2200" b="1" dirty="0"/>
              <a:t>Access / Permissions: </a:t>
            </a:r>
            <a:r>
              <a:rPr lang="en-US" sz="2200" b="1" cap="small" dirty="0" err="1"/>
              <a:t>ext</a:t>
            </a:r>
            <a:r>
              <a:rPr lang="en-US" sz="2200" dirty="0"/>
              <a:t> </a:t>
            </a:r>
            <a:r>
              <a:rPr lang="en-US" sz="2200" b="1" dirty="0"/>
              <a:t>5009</a:t>
            </a:r>
          </a:p>
          <a:p>
            <a:r>
              <a:rPr lang="en-US" sz="2200" dirty="0"/>
              <a:t>Lisa DeStefano (</a:t>
            </a:r>
            <a:r>
              <a:rPr lang="en-US" sz="2200" dirty="0">
                <a:hlinkClick r:id="rId4"/>
              </a:rPr>
              <a:t>lisad@brooklyn.cuny.edu</a:t>
            </a:r>
            <a:r>
              <a:rPr lang="en-US" sz="2200" dirty="0"/>
              <a:t>)</a:t>
            </a:r>
          </a:p>
          <a:p>
            <a:pPr marL="457200" lvl="1" indent="0">
              <a:buNone/>
            </a:pPr>
            <a:endParaRPr lang="en-US" sz="2200" dirty="0"/>
          </a:p>
          <a:p>
            <a:pPr marL="114300" indent="0">
              <a:buNone/>
            </a:pPr>
            <a:r>
              <a:rPr lang="en-US" sz="2200" b="1" dirty="0"/>
              <a:t>Budget: </a:t>
            </a:r>
            <a:r>
              <a:rPr lang="en-US" sz="2200" b="1" cap="small" dirty="0" err="1"/>
              <a:t>ext</a:t>
            </a:r>
            <a:r>
              <a:rPr lang="en-US" sz="2200" dirty="0"/>
              <a:t> </a:t>
            </a:r>
            <a:r>
              <a:rPr lang="en-US" sz="2200" b="1" dirty="0"/>
              <a:t>5220</a:t>
            </a:r>
          </a:p>
          <a:p>
            <a:r>
              <a:rPr lang="en-US" sz="2200" dirty="0"/>
              <a:t>Michael Lanza (</a:t>
            </a:r>
            <a:r>
              <a:rPr lang="en-US" sz="2200" dirty="0">
                <a:hlinkClick r:id="rId5"/>
              </a:rPr>
              <a:t>mlanza@brooklyn.cuny.edu</a:t>
            </a:r>
            <a:r>
              <a:rPr lang="en-US" sz="2200" dirty="0"/>
              <a:t>)</a:t>
            </a:r>
          </a:p>
          <a:p>
            <a:r>
              <a:rPr lang="en-US" sz="2200" dirty="0"/>
              <a:t>Tax Levy Budget Reports (</a:t>
            </a:r>
            <a:r>
              <a:rPr lang="en-US" sz="2200" dirty="0">
                <a:hlinkClick r:id="rId6"/>
              </a:rPr>
              <a:t>tlbr@brooklyn.cuny.edu</a:t>
            </a:r>
            <a:r>
              <a:rPr lang="en-US" sz="2200" dirty="0"/>
              <a:t>)</a:t>
            </a:r>
          </a:p>
          <a:p>
            <a:pPr marL="114300" indent="0">
              <a:buNone/>
            </a:pPr>
            <a:endParaRPr lang="en-US" b="1" dirty="0"/>
          </a:p>
          <a:p>
            <a:pPr marL="0" indent="0">
              <a:buNone/>
            </a:pPr>
            <a:endParaRPr lang="en-US" dirty="0"/>
          </a:p>
          <a:p>
            <a:endParaRPr lang="en-US" dirty="0"/>
          </a:p>
        </p:txBody>
      </p:sp>
    </p:spTree>
    <p:extLst>
      <p:ext uri="{BB962C8B-B14F-4D97-AF65-F5344CB8AC3E}">
        <p14:creationId xmlns:p14="http://schemas.microsoft.com/office/powerpoint/2010/main" val="239053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Contacts</a:t>
            </a:r>
          </a:p>
        </p:txBody>
      </p:sp>
      <p:sp>
        <p:nvSpPr>
          <p:cNvPr id="3" name="Content Placeholder 2"/>
          <p:cNvSpPr>
            <a:spLocks noGrp="1"/>
          </p:cNvSpPr>
          <p:nvPr>
            <p:ph idx="1"/>
          </p:nvPr>
        </p:nvSpPr>
        <p:spPr/>
        <p:txBody>
          <a:bodyPr/>
          <a:lstStyle/>
          <a:p>
            <a:pPr marL="114300" indent="0">
              <a:buNone/>
            </a:pPr>
            <a:r>
              <a:rPr lang="en-US" sz="1900" b="1" dirty="0" err="1"/>
              <a:t>CUNYfirst</a:t>
            </a:r>
            <a:r>
              <a:rPr lang="en-US" sz="1900" b="1" dirty="0"/>
              <a:t> Travel Authorizations </a:t>
            </a:r>
            <a:r>
              <a:rPr lang="en-US" sz="1900" b="1" dirty="0" smtClean="0"/>
              <a:t>/ </a:t>
            </a:r>
            <a:r>
              <a:rPr lang="en-US" sz="1900" b="1" dirty="0"/>
              <a:t>Expense Reports: </a:t>
            </a:r>
            <a:r>
              <a:rPr lang="en-US" sz="1900" b="1" cap="small" dirty="0" err="1"/>
              <a:t>ext</a:t>
            </a:r>
            <a:r>
              <a:rPr lang="en-US" sz="1900" dirty="0"/>
              <a:t> </a:t>
            </a:r>
            <a:r>
              <a:rPr lang="en-US" sz="1900" b="1" dirty="0"/>
              <a:t>5116</a:t>
            </a:r>
          </a:p>
          <a:p>
            <a:r>
              <a:rPr lang="en-US" dirty="0"/>
              <a:t>David Gretah (</a:t>
            </a:r>
            <a:r>
              <a:rPr lang="en-US" dirty="0">
                <a:hlinkClick r:id="rId2"/>
              </a:rPr>
              <a:t>dgretah@brooklyn.cuny.edu</a:t>
            </a:r>
            <a:r>
              <a:rPr lang="en-US" dirty="0"/>
              <a:t>)</a:t>
            </a:r>
          </a:p>
          <a:p>
            <a:pPr marL="114300" indent="0">
              <a:buNone/>
            </a:pPr>
            <a:endParaRPr lang="en-US" dirty="0"/>
          </a:p>
          <a:p>
            <a:pPr marL="114300" indent="0">
              <a:buNone/>
            </a:pPr>
            <a:r>
              <a:rPr lang="en-US" b="1" dirty="0"/>
              <a:t>Trainings:</a:t>
            </a:r>
            <a:r>
              <a:rPr lang="en-US" dirty="0"/>
              <a:t> </a:t>
            </a:r>
            <a:r>
              <a:rPr lang="en-US" b="1" cap="small" dirty="0" err="1"/>
              <a:t>ext</a:t>
            </a:r>
            <a:r>
              <a:rPr lang="en-US" dirty="0"/>
              <a:t> </a:t>
            </a:r>
            <a:r>
              <a:rPr lang="en-US" b="1" dirty="0"/>
              <a:t>1550 / 5102</a:t>
            </a:r>
          </a:p>
          <a:p>
            <a:r>
              <a:rPr lang="en-US" dirty="0"/>
              <a:t>Patrick O’Connor (</a:t>
            </a:r>
            <a:r>
              <a:rPr lang="en-US" dirty="0">
                <a:hlinkClick r:id="rId3"/>
              </a:rPr>
              <a:t>patricko@brooklyn.cuny.edu</a:t>
            </a:r>
            <a:r>
              <a:rPr lang="en-US" dirty="0"/>
              <a:t>)</a:t>
            </a:r>
          </a:p>
          <a:p>
            <a:endParaRPr lang="en-US" dirty="0"/>
          </a:p>
        </p:txBody>
      </p:sp>
    </p:spTree>
    <p:extLst>
      <p:ext uri="{BB962C8B-B14F-4D97-AF65-F5344CB8AC3E}">
        <p14:creationId xmlns:p14="http://schemas.microsoft.com/office/powerpoint/2010/main" val="274920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for our other classes!</a:t>
            </a:r>
            <a:endParaRPr lang="en-US" dirty="0"/>
          </a:p>
        </p:txBody>
      </p:sp>
      <p:sp>
        <p:nvSpPr>
          <p:cNvPr id="3" name="Content Placeholder 2"/>
          <p:cNvSpPr>
            <a:spLocks noGrp="1"/>
          </p:cNvSpPr>
          <p:nvPr>
            <p:ph idx="1"/>
          </p:nvPr>
        </p:nvSpPr>
        <p:spPr/>
        <p:txBody>
          <a:bodyPr/>
          <a:lstStyle/>
          <a:p>
            <a:r>
              <a:rPr lang="en-US" dirty="0"/>
              <a:t>Brooklyn College Knowledge</a:t>
            </a:r>
          </a:p>
          <a:p>
            <a:endParaRPr lang="en-US" sz="1100" dirty="0" smtClean="0"/>
          </a:p>
          <a:p>
            <a:r>
              <a:rPr lang="en-US" dirty="0" smtClean="0"/>
              <a:t>Introduction to Purchasing</a:t>
            </a:r>
          </a:p>
          <a:p>
            <a:endParaRPr lang="en-US" sz="1100" dirty="0" smtClean="0"/>
          </a:p>
          <a:p>
            <a:r>
              <a:rPr lang="en-US" dirty="0" smtClean="0"/>
              <a:t>eProcurement Workshop 1: How to Buy (Requisitions)</a:t>
            </a:r>
          </a:p>
          <a:p>
            <a:endParaRPr lang="en-US" sz="1100" dirty="0" smtClean="0"/>
          </a:p>
          <a:p>
            <a:r>
              <a:rPr lang="en-US" dirty="0" smtClean="0"/>
              <a:t>eProcurement Workshop 2: How to </a:t>
            </a:r>
            <a:r>
              <a:rPr lang="en-US" dirty="0"/>
              <a:t>Pay </a:t>
            </a:r>
            <a:r>
              <a:rPr lang="en-US" dirty="0" smtClean="0"/>
              <a:t>(Receipts)</a:t>
            </a:r>
          </a:p>
          <a:p>
            <a:pPr marL="114300" indent="0">
              <a:buNone/>
            </a:pPr>
            <a:endParaRPr lang="en-US" sz="1100" dirty="0" smtClean="0"/>
          </a:p>
          <a:p>
            <a:r>
              <a:rPr lang="en-US" dirty="0" smtClean="0"/>
              <a:t>Travel </a:t>
            </a:r>
            <a:r>
              <a:rPr lang="en-US" sz="1800" dirty="0" smtClean="0"/>
              <a:t>&amp;</a:t>
            </a:r>
            <a:r>
              <a:rPr lang="en-US" dirty="0" smtClean="0"/>
              <a:t> Expense Workshop</a:t>
            </a:r>
          </a:p>
          <a:p>
            <a:endParaRPr lang="en-US" sz="1100" dirty="0" smtClean="0"/>
          </a:p>
        </p:txBody>
      </p:sp>
      <p:pic>
        <p:nvPicPr>
          <p:cNvPr id="1026" name="Picture 2" descr="C:\Users\staff\AppData\Local\Microsoft\Windows\Temporary Internet Files\Content.IE5\FMETS17A\Scholarship-log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191000"/>
            <a:ext cx="2600325" cy="170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10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Topics</a:t>
            </a:r>
            <a:endParaRPr lang="en-US" b="1" dirty="0"/>
          </a:p>
        </p:txBody>
      </p:sp>
      <p:sp>
        <p:nvSpPr>
          <p:cNvPr id="3" name="Content Placeholder 2"/>
          <p:cNvSpPr>
            <a:spLocks noGrp="1"/>
          </p:cNvSpPr>
          <p:nvPr>
            <p:ph idx="1"/>
          </p:nvPr>
        </p:nvSpPr>
        <p:spPr>
          <a:xfrm>
            <a:off x="457200" y="1295400"/>
            <a:ext cx="7620000" cy="4800600"/>
          </a:xfrm>
        </p:spPr>
        <p:txBody>
          <a:bodyPr>
            <a:normAutofit/>
          </a:bodyPr>
          <a:lstStyle/>
          <a:p>
            <a:r>
              <a:rPr lang="en-US" dirty="0"/>
              <a:t>The Fiscal Year</a:t>
            </a:r>
          </a:p>
          <a:p>
            <a:r>
              <a:rPr lang="en-US" dirty="0"/>
              <a:t>Funding Types</a:t>
            </a:r>
          </a:p>
          <a:p>
            <a:r>
              <a:rPr lang="en-US" dirty="0"/>
              <a:t>Access and </a:t>
            </a:r>
            <a:r>
              <a:rPr lang="en-US" dirty="0" smtClean="0"/>
              <a:t>Permissions</a:t>
            </a:r>
          </a:p>
          <a:p>
            <a:r>
              <a:rPr lang="en-US" dirty="0" smtClean="0"/>
              <a:t>Traveler and Supervisor Responsibilities</a:t>
            </a:r>
          </a:p>
          <a:p>
            <a:pPr lvl="1"/>
            <a:r>
              <a:rPr lang="en-US" dirty="0" smtClean="0"/>
              <a:t>Prior to Travel</a:t>
            </a:r>
          </a:p>
          <a:p>
            <a:pPr lvl="1"/>
            <a:r>
              <a:rPr lang="en-US" dirty="0" smtClean="0"/>
              <a:t>During Travel</a:t>
            </a:r>
          </a:p>
          <a:p>
            <a:pPr lvl="1"/>
            <a:r>
              <a:rPr lang="en-US" dirty="0" smtClean="0"/>
              <a:t>After Travel</a:t>
            </a:r>
          </a:p>
          <a:p>
            <a:r>
              <a:rPr lang="en-US" dirty="0" smtClean="0"/>
              <a:t>Travel Authorizations</a:t>
            </a:r>
          </a:p>
          <a:p>
            <a:r>
              <a:rPr lang="en-US" dirty="0" smtClean="0"/>
              <a:t>Expense Reports</a:t>
            </a:r>
          </a:p>
          <a:p>
            <a:pPr algn="just"/>
            <a:r>
              <a:rPr lang="en-US" dirty="0" smtClean="0"/>
              <a:t>Payment Process</a:t>
            </a:r>
          </a:p>
          <a:p>
            <a:pPr algn="just"/>
            <a:r>
              <a:rPr lang="en-US" dirty="0"/>
              <a:t>Non-Tax and BCF </a:t>
            </a:r>
          </a:p>
          <a:p>
            <a:pPr algn="just"/>
            <a:r>
              <a:rPr lang="en-US" dirty="0" smtClean="0"/>
              <a:t>Best Practices and Tips</a:t>
            </a:r>
          </a:p>
          <a:p>
            <a:pPr algn="just"/>
            <a:r>
              <a:rPr lang="en-US" dirty="0" smtClean="0"/>
              <a:t>Q &amp; A</a:t>
            </a:r>
          </a:p>
        </p:txBody>
      </p:sp>
    </p:spTree>
    <p:extLst>
      <p:ext uri="{BB962C8B-B14F-4D97-AF65-F5344CB8AC3E}">
        <p14:creationId xmlns:p14="http://schemas.microsoft.com/office/powerpoint/2010/main" val="935365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Fiscal Year</a:t>
            </a:r>
            <a:endParaRPr lang="en-US" b="1" dirty="0"/>
          </a:p>
        </p:txBody>
      </p:sp>
      <p:sp>
        <p:nvSpPr>
          <p:cNvPr id="3" name="Content Placeholder 2"/>
          <p:cNvSpPr>
            <a:spLocks noGrp="1"/>
          </p:cNvSpPr>
          <p:nvPr>
            <p:ph idx="1"/>
          </p:nvPr>
        </p:nvSpPr>
        <p:spPr/>
        <p:txBody>
          <a:bodyPr/>
          <a:lstStyle/>
          <a:p>
            <a:r>
              <a:rPr lang="en-US" dirty="0"/>
              <a:t>The University’s fiscal year runs from July 1 to June 30</a:t>
            </a:r>
          </a:p>
          <a:p>
            <a:endParaRPr lang="en-US" dirty="0"/>
          </a:p>
          <a:p>
            <a:r>
              <a:rPr lang="en-US" dirty="0"/>
              <a:t>We are in Fiscal Year 2019 (FY19)</a:t>
            </a:r>
          </a:p>
          <a:p>
            <a:endParaRPr lang="en-US" dirty="0"/>
          </a:p>
          <a:p>
            <a:r>
              <a:rPr lang="en-US" dirty="0"/>
              <a:t>Submission deadlines are scheduled throughout the fiscal year and are listed on our website.</a:t>
            </a:r>
          </a:p>
          <a:p>
            <a:endParaRPr lang="en-US" dirty="0"/>
          </a:p>
        </p:txBody>
      </p:sp>
    </p:spTree>
    <p:extLst>
      <p:ext uri="{BB962C8B-B14F-4D97-AF65-F5344CB8AC3E}">
        <p14:creationId xmlns:p14="http://schemas.microsoft.com/office/powerpoint/2010/main" val="230463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Funding Types</a:t>
            </a:r>
            <a:endParaRPr lang="en-US" b="1" dirty="0"/>
          </a:p>
        </p:txBody>
      </p:sp>
      <p:sp>
        <p:nvSpPr>
          <p:cNvPr id="3" name="Content Placeholder 2"/>
          <p:cNvSpPr>
            <a:spLocks noGrp="1"/>
          </p:cNvSpPr>
          <p:nvPr>
            <p:ph idx="1"/>
          </p:nvPr>
        </p:nvSpPr>
        <p:spPr/>
        <p:txBody>
          <a:bodyPr/>
          <a:lstStyle/>
          <a:p>
            <a:r>
              <a:rPr lang="en-US" b="1" dirty="0"/>
              <a:t>Tax Levy / Income Funds Reimbursable (TL / IFR)</a:t>
            </a:r>
          </a:p>
          <a:p>
            <a:endParaRPr lang="en-US" sz="1000" b="1" dirty="0"/>
          </a:p>
          <a:p>
            <a:r>
              <a:rPr lang="en-US" b="1" dirty="0"/>
              <a:t>Non-Tax Levy (NTL)</a:t>
            </a:r>
          </a:p>
          <a:p>
            <a:endParaRPr lang="en-US" sz="1000" b="1" dirty="0"/>
          </a:p>
          <a:p>
            <a:r>
              <a:rPr lang="en-US" b="1" dirty="0"/>
              <a:t>Brooklyn College Foundation (BCF)</a:t>
            </a:r>
            <a:br>
              <a:rPr lang="en-US" b="1" dirty="0"/>
            </a:br>
            <a:endParaRPr lang="en-US" sz="1000" b="1" dirty="0"/>
          </a:p>
          <a:p>
            <a:r>
              <a:rPr lang="en-US" b="1" dirty="0">
                <a:solidFill>
                  <a:srgbClr val="940037"/>
                </a:solidFill>
              </a:rPr>
              <a:t>Research Foundation (RF)</a:t>
            </a:r>
          </a:p>
          <a:p>
            <a:endParaRPr lang="en-US" dirty="0"/>
          </a:p>
        </p:txBody>
      </p:sp>
    </p:spTree>
    <p:extLst>
      <p:ext uri="{BB962C8B-B14F-4D97-AF65-F5344CB8AC3E}">
        <p14:creationId xmlns:p14="http://schemas.microsoft.com/office/powerpoint/2010/main" val="108215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Funding Types: </a:t>
            </a:r>
            <a:r>
              <a:rPr lang="en-US" sz="4000" b="1" dirty="0"/>
              <a:t>Tax </a:t>
            </a:r>
            <a:r>
              <a:rPr lang="en-US" sz="4000" b="1" dirty="0" smtClean="0"/>
              <a:t>Levy/IFR</a:t>
            </a:r>
            <a:endParaRPr lang="en-US" sz="4000" dirty="0"/>
          </a:p>
        </p:txBody>
      </p:sp>
      <p:sp>
        <p:nvSpPr>
          <p:cNvPr id="3" name="Content Placeholder 2"/>
          <p:cNvSpPr>
            <a:spLocks noGrp="1"/>
          </p:cNvSpPr>
          <p:nvPr>
            <p:ph idx="1"/>
          </p:nvPr>
        </p:nvSpPr>
        <p:spPr>
          <a:xfrm>
            <a:off x="457200" y="1371600"/>
            <a:ext cx="7620000" cy="5029200"/>
          </a:xfrm>
        </p:spPr>
        <p:txBody>
          <a:bodyPr/>
          <a:lstStyle/>
          <a:p>
            <a:pPr marL="114300" indent="0">
              <a:buNone/>
            </a:pPr>
            <a:r>
              <a:rPr lang="en-US" b="1" dirty="0"/>
              <a:t>Tax Levy Accounts include</a:t>
            </a:r>
            <a:r>
              <a:rPr lang="en-US" b="1" dirty="0" smtClean="0"/>
              <a:t>:</a:t>
            </a:r>
          </a:p>
          <a:p>
            <a:pPr marL="114300" indent="0">
              <a:buNone/>
            </a:pPr>
            <a:endParaRPr lang="en-US" sz="1100" b="1" dirty="0"/>
          </a:p>
          <a:p>
            <a:pPr lvl="1"/>
            <a:r>
              <a:rPr lang="en-US" sz="1900" dirty="0"/>
              <a:t>Temporary Services </a:t>
            </a:r>
            <a:r>
              <a:rPr lang="en-US" sz="1900" b="1" dirty="0"/>
              <a:t>(TS)</a:t>
            </a:r>
          </a:p>
          <a:p>
            <a:pPr lvl="1"/>
            <a:r>
              <a:rPr lang="en-US" sz="1900" b="1" dirty="0">
                <a:solidFill>
                  <a:srgbClr val="FF0000"/>
                </a:solidFill>
              </a:rPr>
              <a:t>Other Than Personnel Services (OTPS)</a:t>
            </a:r>
          </a:p>
          <a:p>
            <a:pPr lvl="2"/>
            <a:r>
              <a:rPr lang="en-US" sz="1900" b="1" dirty="0">
                <a:solidFill>
                  <a:srgbClr val="FF0000"/>
                </a:solidFill>
              </a:rPr>
              <a:t>Supplies</a:t>
            </a:r>
          </a:p>
          <a:p>
            <a:pPr lvl="2"/>
            <a:r>
              <a:rPr lang="en-US" sz="1900" b="1" dirty="0">
                <a:solidFill>
                  <a:srgbClr val="FF0000"/>
                </a:solidFill>
              </a:rPr>
              <a:t>Equipment</a:t>
            </a:r>
          </a:p>
          <a:p>
            <a:pPr lvl="2"/>
            <a:r>
              <a:rPr lang="en-US" sz="1900" b="1" dirty="0">
                <a:solidFill>
                  <a:srgbClr val="FF0000"/>
                </a:solidFill>
              </a:rPr>
              <a:t>Miscellaneous/Contractual Services</a:t>
            </a:r>
          </a:p>
          <a:p>
            <a:pPr lvl="2"/>
            <a:r>
              <a:rPr lang="en-US" sz="1900" b="1" dirty="0">
                <a:solidFill>
                  <a:srgbClr val="FF0000"/>
                </a:solidFill>
              </a:rPr>
              <a:t>Travel</a:t>
            </a:r>
          </a:p>
          <a:p>
            <a:pPr lvl="2"/>
            <a:r>
              <a:rPr lang="en-US" sz="1900" dirty="0"/>
              <a:t>Campus Support Services </a:t>
            </a:r>
            <a:r>
              <a:rPr lang="en-US" sz="1900" b="1" dirty="0"/>
              <a:t>(CSS)</a:t>
            </a:r>
            <a:endParaRPr lang="en-US" sz="1900" dirty="0"/>
          </a:p>
          <a:p>
            <a:pPr lvl="2"/>
            <a:r>
              <a:rPr lang="en-US" sz="1900" dirty="0"/>
              <a:t>Postage</a:t>
            </a:r>
          </a:p>
          <a:p>
            <a:endParaRPr lang="en-US" dirty="0"/>
          </a:p>
        </p:txBody>
      </p:sp>
    </p:spTree>
    <p:extLst>
      <p:ext uri="{BB962C8B-B14F-4D97-AF65-F5344CB8AC3E}">
        <p14:creationId xmlns:p14="http://schemas.microsoft.com/office/powerpoint/2010/main" val="3791801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Access and Permissions</a:t>
            </a:r>
            <a:endParaRPr lang="en-US" sz="4000" b="1" dirty="0"/>
          </a:p>
        </p:txBody>
      </p:sp>
      <p:sp>
        <p:nvSpPr>
          <p:cNvPr id="3" name="Content Placeholder 2"/>
          <p:cNvSpPr>
            <a:spLocks noGrp="1"/>
          </p:cNvSpPr>
          <p:nvPr>
            <p:ph idx="1"/>
          </p:nvPr>
        </p:nvSpPr>
        <p:spPr>
          <a:xfrm>
            <a:off x="457200" y="1295400"/>
            <a:ext cx="7620000" cy="5105400"/>
          </a:xfrm>
        </p:spPr>
        <p:txBody>
          <a:bodyPr/>
          <a:lstStyle/>
          <a:p>
            <a:pPr marL="114300" indent="0">
              <a:buNone/>
            </a:pPr>
            <a:r>
              <a:rPr lang="en-US" dirty="0" smtClean="0"/>
              <a:t>Prior to traveling, </a:t>
            </a:r>
            <a:r>
              <a:rPr lang="en-US" dirty="0"/>
              <a:t>your supervisor must first </a:t>
            </a:r>
            <a:br>
              <a:rPr lang="en-US" dirty="0"/>
            </a:br>
            <a:r>
              <a:rPr lang="en-US" dirty="0"/>
              <a:t>request access for you.  </a:t>
            </a:r>
          </a:p>
          <a:p>
            <a:endParaRPr lang="en-US" dirty="0"/>
          </a:p>
        </p:txBody>
      </p:sp>
      <p:sp>
        <p:nvSpPr>
          <p:cNvPr id="4" name="Content Placeholder 2"/>
          <p:cNvSpPr txBox="1">
            <a:spLocks/>
          </p:cNvSpPr>
          <p:nvPr/>
        </p:nvSpPr>
        <p:spPr>
          <a:xfrm>
            <a:off x="473015" y="1905000"/>
            <a:ext cx="7620000" cy="4419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Comenia Sans" charset="0"/>
                <a:ea typeface="Comenia Sans" charset="0"/>
                <a:cs typeface="Comenia Sans" charset="0"/>
              </a:defRPr>
            </a:lvl1pPr>
            <a:lvl2pPr marL="64008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Comenia Sans" charset="0"/>
                <a:ea typeface="Comenia Sans" charset="0"/>
                <a:cs typeface="Comenia Sans" charset="0"/>
              </a:defRPr>
            </a:lvl2pPr>
            <a:lvl3pPr marL="100584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Comenia Sans" charset="0"/>
                <a:ea typeface="Comenia Sans" charset="0"/>
                <a:cs typeface="Comenia Sans" charset="0"/>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Comenia Sans" charset="0"/>
                <a:ea typeface="Comenia Sans" charset="0"/>
                <a:cs typeface="Comenia Sans" charset="0"/>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Comenia Sans" charset="0"/>
                <a:ea typeface="Comenia Sans" charset="0"/>
                <a:cs typeface="Comenia Sans" charset="0"/>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n-US" sz="800" b="1" dirty="0" smtClean="0"/>
          </a:p>
          <a:p>
            <a:r>
              <a:rPr lang="en-US" b="1" dirty="0" smtClean="0"/>
              <a:t>Tax Levy / IFR</a:t>
            </a:r>
          </a:p>
          <a:p>
            <a:pPr marL="708660" lvl="2">
              <a:buClr>
                <a:schemeClr val="accent1"/>
              </a:buClr>
            </a:pPr>
            <a:r>
              <a:rPr lang="en-US" dirty="0" smtClean="0"/>
              <a:t>Contact Lisa DeStefano (</a:t>
            </a:r>
            <a:r>
              <a:rPr lang="en-US" dirty="0" smtClean="0">
                <a:hlinkClick r:id="rId2"/>
              </a:rPr>
              <a:t>lisad@brooklyn.cuny.edu</a:t>
            </a:r>
            <a:r>
              <a:rPr lang="en-US" dirty="0" smtClean="0"/>
              <a:t>)</a:t>
            </a:r>
          </a:p>
          <a:p>
            <a:r>
              <a:rPr lang="en-US" b="1" dirty="0" smtClean="0"/>
              <a:t>Non-Tax Levy</a:t>
            </a:r>
          </a:p>
          <a:p>
            <a:pPr lvl="1"/>
            <a:r>
              <a:rPr lang="en-US" dirty="0" smtClean="0"/>
              <a:t>Contact the FBSC (</a:t>
            </a:r>
            <a:r>
              <a:rPr lang="en-US" dirty="0" smtClean="0">
                <a:hlinkClick r:id="rId3"/>
              </a:rPr>
              <a:t>fbsc@brooklyn.cuny.edu</a:t>
            </a:r>
            <a:r>
              <a:rPr lang="en-US" dirty="0" smtClean="0"/>
              <a:t>)</a:t>
            </a:r>
          </a:p>
          <a:p>
            <a:r>
              <a:rPr lang="en-US" b="1" dirty="0" smtClean="0"/>
              <a:t>Brooklyn College Foundation (BCF)</a:t>
            </a:r>
          </a:p>
          <a:p>
            <a:pPr lvl="1"/>
            <a:r>
              <a:rPr lang="en-US" dirty="0" smtClean="0"/>
              <a:t>Fund Managers should contact Stewardship Programs </a:t>
            </a:r>
            <a:br>
              <a:rPr lang="en-US" dirty="0" smtClean="0"/>
            </a:br>
            <a:r>
              <a:rPr lang="en-US" dirty="0" smtClean="0"/>
              <a:t>at </a:t>
            </a:r>
            <a:r>
              <a:rPr lang="en-US" cap="small" dirty="0" err="1" smtClean="0"/>
              <a:t>ext</a:t>
            </a:r>
            <a:r>
              <a:rPr lang="en-US" dirty="0" smtClean="0"/>
              <a:t> 5074</a:t>
            </a:r>
          </a:p>
          <a:p>
            <a:pPr marL="0" indent="0">
              <a:buFont typeface="Arial" pitchFamily="34" charset="0"/>
              <a:buNone/>
            </a:pPr>
            <a:endParaRPr lang="en-US" sz="1100" dirty="0" smtClean="0"/>
          </a:p>
          <a:p>
            <a:r>
              <a:rPr lang="en-US" b="1" dirty="0" smtClean="0"/>
              <a:t>Research Foundation (RF)</a:t>
            </a:r>
          </a:p>
          <a:p>
            <a:pPr lvl="1"/>
            <a:r>
              <a:rPr lang="en-US" dirty="0" smtClean="0"/>
              <a:t>Contact the Research Foundation directly or Sabrina Cerezo </a:t>
            </a:r>
            <a:br>
              <a:rPr lang="en-US" dirty="0" smtClean="0"/>
            </a:br>
            <a:r>
              <a:rPr lang="en-US" dirty="0" smtClean="0"/>
              <a:t>of the Office of Research and Sponsored Programs in </a:t>
            </a:r>
            <a:br>
              <a:rPr lang="en-US" dirty="0" smtClean="0"/>
            </a:br>
            <a:r>
              <a:rPr lang="en-US" dirty="0" smtClean="0"/>
              <a:t>2158 Boylan Hall (</a:t>
            </a:r>
            <a:r>
              <a:rPr lang="en-US" cap="small" dirty="0" err="1" smtClean="0"/>
              <a:t>ext</a:t>
            </a:r>
            <a:r>
              <a:rPr lang="en-US" dirty="0" smtClean="0"/>
              <a:t> 5622)</a:t>
            </a:r>
            <a:endParaRPr lang="en-US" dirty="0"/>
          </a:p>
        </p:txBody>
      </p:sp>
    </p:spTree>
    <p:extLst>
      <p:ext uri="{BB962C8B-B14F-4D97-AF65-F5344CB8AC3E}">
        <p14:creationId xmlns:p14="http://schemas.microsoft.com/office/powerpoint/2010/main" val="298111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00" dirty="0"/>
              <a:t>Access and Permissions: </a:t>
            </a:r>
            <a:r>
              <a:rPr lang="en-US" sz="3900" b="1" dirty="0"/>
              <a:t>Tax Levy</a:t>
            </a:r>
            <a:endParaRPr lang="en-US" sz="3900" dirty="0"/>
          </a:p>
        </p:txBody>
      </p:sp>
      <p:sp>
        <p:nvSpPr>
          <p:cNvPr id="3" name="Content Placeholder 2"/>
          <p:cNvSpPr>
            <a:spLocks noGrp="1"/>
          </p:cNvSpPr>
          <p:nvPr>
            <p:ph idx="1"/>
          </p:nvPr>
        </p:nvSpPr>
        <p:spPr>
          <a:xfrm>
            <a:off x="457200" y="1447800"/>
            <a:ext cx="7620000" cy="4953000"/>
          </a:xfrm>
        </p:spPr>
        <p:txBody>
          <a:bodyPr>
            <a:normAutofit/>
          </a:bodyPr>
          <a:lstStyle/>
          <a:p>
            <a:r>
              <a:rPr lang="en-US" dirty="0" smtClean="0"/>
              <a:t>You </a:t>
            </a:r>
            <a:r>
              <a:rPr lang="en-US" dirty="0"/>
              <a:t>will need access to the </a:t>
            </a:r>
            <a:r>
              <a:rPr lang="en-US" b="1" dirty="0" smtClean="0"/>
              <a:t>Travel and Expense</a:t>
            </a:r>
            <a:r>
              <a:rPr lang="en-US" dirty="0" smtClean="0"/>
              <a:t> </a:t>
            </a:r>
            <a:r>
              <a:rPr lang="en-US" dirty="0"/>
              <a:t>module of CUNYfirst.</a:t>
            </a:r>
          </a:p>
          <a:p>
            <a:endParaRPr lang="en-US" sz="1000" dirty="0"/>
          </a:p>
          <a:p>
            <a:r>
              <a:rPr lang="en-US" dirty="0"/>
              <a:t>Your supervisor will need to request access for you.</a:t>
            </a:r>
            <a:endParaRPr lang="en-US" sz="2200" dirty="0"/>
          </a:p>
          <a:p>
            <a:endParaRPr lang="en-US" sz="1000" dirty="0"/>
          </a:p>
          <a:p>
            <a:pPr>
              <a:spcBef>
                <a:spcPts val="0"/>
              </a:spcBef>
            </a:pPr>
            <a:r>
              <a:rPr lang="en-US" dirty="0" smtClean="0"/>
              <a:t>Travel and Expense </a:t>
            </a:r>
            <a:r>
              <a:rPr lang="en-US" dirty="0"/>
              <a:t>roles include:</a:t>
            </a:r>
          </a:p>
          <a:p>
            <a:pPr lvl="1"/>
            <a:r>
              <a:rPr lang="en-US" sz="2200" b="1" dirty="0" smtClean="0"/>
              <a:t>Proxy </a:t>
            </a:r>
            <a:r>
              <a:rPr lang="en-US" sz="2200" dirty="0" smtClean="0"/>
              <a:t>(someone </a:t>
            </a:r>
            <a:r>
              <a:rPr lang="en-US" sz="2200" dirty="0"/>
              <a:t>who </a:t>
            </a:r>
            <a:r>
              <a:rPr lang="en-US" sz="2200" dirty="0" smtClean="0"/>
              <a:t>submits on behalf of an Expense User)</a:t>
            </a:r>
          </a:p>
          <a:p>
            <a:pPr lvl="1"/>
            <a:r>
              <a:rPr lang="en-US" sz="2200" b="1" dirty="0" smtClean="0"/>
              <a:t>Expense User </a:t>
            </a:r>
            <a:r>
              <a:rPr lang="en-US" sz="2200" dirty="0" smtClean="0"/>
              <a:t>(someone with authority to submit authorizations and expense reports)</a:t>
            </a:r>
            <a:endParaRPr lang="en-US" sz="2200" dirty="0"/>
          </a:p>
          <a:p>
            <a:pPr lvl="1"/>
            <a:r>
              <a:rPr lang="en-US" sz="2200" b="1" dirty="0" smtClean="0"/>
              <a:t>Expense Supervisor </a:t>
            </a:r>
            <a:r>
              <a:rPr lang="en-US" sz="2200" dirty="0" smtClean="0"/>
              <a:t>(someone authorized </a:t>
            </a:r>
            <a:r>
              <a:rPr lang="en-US" sz="2200" dirty="0"/>
              <a:t>to approve </a:t>
            </a:r>
            <a:r>
              <a:rPr lang="en-US" sz="2200" dirty="0" smtClean="0"/>
              <a:t>travel and reimbursement requests)</a:t>
            </a:r>
            <a:endParaRPr lang="en-US" sz="2200" dirty="0"/>
          </a:p>
          <a:p>
            <a:pPr lvl="1"/>
            <a:r>
              <a:rPr lang="en-US" sz="2200" b="1" dirty="0" smtClean="0"/>
              <a:t>Expense Approver </a:t>
            </a:r>
            <a:r>
              <a:rPr lang="en-US" sz="2200" dirty="0" smtClean="0"/>
              <a:t>(someone authorized to approve charges to a budget)</a:t>
            </a:r>
            <a:endParaRPr lang="en-US" sz="2200" b="1" dirty="0"/>
          </a:p>
        </p:txBody>
      </p:sp>
    </p:spTree>
    <p:extLst>
      <p:ext uri="{BB962C8B-B14F-4D97-AF65-F5344CB8AC3E}">
        <p14:creationId xmlns:p14="http://schemas.microsoft.com/office/powerpoint/2010/main" val="1610438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Travel and Expense Process</a:t>
            </a:r>
            <a:endParaRPr lang="en-US" sz="4000" b="1" dirty="0"/>
          </a:p>
        </p:txBody>
      </p:sp>
      <p:sp>
        <p:nvSpPr>
          <p:cNvPr id="3" name="Content Placeholder 2"/>
          <p:cNvSpPr>
            <a:spLocks noGrp="1"/>
          </p:cNvSpPr>
          <p:nvPr>
            <p:ph idx="1"/>
          </p:nvPr>
        </p:nvSpPr>
        <p:spPr/>
        <p:txBody>
          <a:bodyPr>
            <a:normAutofit/>
          </a:bodyPr>
          <a:lstStyle/>
          <a:p>
            <a:pPr marL="114300" indent="0">
              <a:buNone/>
            </a:pPr>
            <a:r>
              <a:rPr lang="en-US" dirty="0"/>
              <a:t>Travel Authorizations are formal requests for travel permission and the encumbrance of funds</a:t>
            </a:r>
            <a:r>
              <a:rPr lang="en-US" dirty="0" smtClean="0"/>
              <a:t>.</a:t>
            </a:r>
          </a:p>
          <a:p>
            <a:pPr marL="114300" indent="0">
              <a:buNone/>
            </a:pPr>
            <a:endParaRPr lang="en-US" sz="900" dirty="0"/>
          </a:p>
          <a:p>
            <a:pPr marL="114300" indent="0">
              <a:buNone/>
            </a:pPr>
            <a:r>
              <a:rPr lang="en-US" dirty="0"/>
              <a:t>Expense Reports are formal requests for reimbursement of expenses (travel or non-travel related).</a:t>
            </a:r>
          </a:p>
          <a:p>
            <a:pPr marL="114300" indent="0">
              <a:buNone/>
            </a:pPr>
            <a:endParaRPr lang="en-US" sz="1100" b="1" dirty="0" smtClean="0"/>
          </a:p>
          <a:p>
            <a:pPr marL="114300" indent="0">
              <a:buNone/>
            </a:pPr>
            <a:r>
              <a:rPr lang="en-US" b="1" dirty="0" smtClean="0"/>
              <a:t>Tax Levy</a:t>
            </a:r>
          </a:p>
          <a:p>
            <a:pPr marL="114300" indent="0">
              <a:buNone/>
            </a:pPr>
            <a:r>
              <a:rPr lang="en-US" dirty="0" smtClean="0"/>
              <a:t>Travel Authorizations and Expense Reports are processed in CUNYfirst.</a:t>
            </a:r>
          </a:p>
          <a:p>
            <a:pPr marL="114300" indent="0">
              <a:buNone/>
            </a:pPr>
            <a:endParaRPr lang="en-US" sz="1100" dirty="0" smtClean="0"/>
          </a:p>
          <a:p>
            <a:pPr marL="114300" indent="0">
              <a:buNone/>
            </a:pPr>
            <a:r>
              <a:rPr lang="en-US" b="1" dirty="0" smtClean="0"/>
              <a:t>Non-Tax Levy and BCF</a:t>
            </a:r>
          </a:p>
          <a:p>
            <a:pPr marL="114300" indent="0">
              <a:buNone/>
            </a:pPr>
            <a:r>
              <a:rPr lang="en-US" dirty="0" smtClean="0"/>
              <a:t>Payment Requests are submitted to the Fiscal and Business Services Center (1146 Boylan Hall).</a:t>
            </a:r>
            <a:endParaRPr lang="en-US" dirty="0"/>
          </a:p>
        </p:txBody>
      </p:sp>
    </p:spTree>
    <p:extLst>
      <p:ext uri="{BB962C8B-B14F-4D97-AF65-F5344CB8AC3E}">
        <p14:creationId xmlns:p14="http://schemas.microsoft.com/office/powerpoint/2010/main" val="326087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113632</TotalTime>
  <Words>1337</Words>
  <Application>Microsoft Office PowerPoint</Application>
  <PresentationFormat>On-screen Show (4:3)</PresentationFormat>
  <Paragraphs>238</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Arno Pro Caption</vt:lpstr>
      <vt:lpstr>Comenia Sans</vt:lpstr>
      <vt:lpstr>Wingdings</vt:lpstr>
      <vt:lpstr>Calibri</vt:lpstr>
      <vt:lpstr>Adjacency</vt:lpstr>
      <vt:lpstr>Introduction to  Tax Levy Travel &amp; Expense</vt:lpstr>
      <vt:lpstr>Overview</vt:lpstr>
      <vt:lpstr>Topics</vt:lpstr>
      <vt:lpstr>Fiscal Year</vt:lpstr>
      <vt:lpstr>Funding Types</vt:lpstr>
      <vt:lpstr>Funding Types: Tax Levy/IFR</vt:lpstr>
      <vt:lpstr>Access and Permissions</vt:lpstr>
      <vt:lpstr>Access and Permissions: Tax Levy</vt:lpstr>
      <vt:lpstr>Travel and Expense Process</vt:lpstr>
      <vt:lpstr>What is Travel Status?</vt:lpstr>
      <vt:lpstr>Traveler’s Responsibility  Prior to Traveling</vt:lpstr>
      <vt:lpstr>Traveler’s Responsibility  Prior to Traveling</vt:lpstr>
      <vt:lpstr>Traveler’s Responsibility  Prior to Traveling</vt:lpstr>
      <vt:lpstr>Can be found at brooklyn.cuny.edu/budget &gt; Tax Levy &gt; Travel and Expense &gt; Travel and Expense Workflows</vt:lpstr>
      <vt:lpstr>Supervisor’s Responsibility Prior to Travel</vt:lpstr>
      <vt:lpstr>Traveler’s Responsibility  While Traveling</vt:lpstr>
      <vt:lpstr>Traveler’s Responsibility After Traveling</vt:lpstr>
      <vt:lpstr>Can be found at brooklyn.cuny.edu/budget &gt; Tax Levy &gt; Travel and Expense &gt; Travel and Expense Workflows</vt:lpstr>
      <vt:lpstr>Traveler’s Responsibility After Traveling</vt:lpstr>
      <vt:lpstr>Supervisor’s Responsibility After Travel</vt:lpstr>
      <vt:lpstr> Payment Process </vt:lpstr>
      <vt:lpstr>Non-Tax Levy and BCF Travel and Reimbursements</vt:lpstr>
      <vt:lpstr> Best Practices and Tips </vt:lpstr>
      <vt:lpstr>Contacts</vt:lpstr>
      <vt:lpstr>Contacts</vt:lpstr>
      <vt:lpstr>Register for our other classes!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Procurement</dc:title>
  <dc:creator>staff</dc:creator>
  <cp:lastModifiedBy>staff</cp:lastModifiedBy>
  <cp:revision>161</cp:revision>
  <cp:lastPrinted>2018-10-15T20:47:12Z</cp:lastPrinted>
  <dcterms:created xsi:type="dcterms:W3CDTF">2018-02-16T14:06:20Z</dcterms:created>
  <dcterms:modified xsi:type="dcterms:W3CDTF">2018-10-16T17:18:14Z</dcterms:modified>
</cp:coreProperties>
</file>