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6" r:id="rId1"/>
  </p:sldMasterIdLst>
  <p:notesMasterIdLst>
    <p:notesMasterId r:id="rId36"/>
  </p:notesMasterIdLst>
  <p:sldIdLst>
    <p:sldId id="256" r:id="rId2"/>
    <p:sldId id="258" r:id="rId3"/>
    <p:sldId id="274" r:id="rId4"/>
    <p:sldId id="341" r:id="rId5"/>
    <p:sldId id="342" r:id="rId6"/>
    <p:sldId id="314" r:id="rId7"/>
    <p:sldId id="343" r:id="rId8"/>
    <p:sldId id="344" r:id="rId9"/>
    <p:sldId id="345" r:id="rId10"/>
    <p:sldId id="324" r:id="rId11"/>
    <p:sldId id="346" r:id="rId12"/>
    <p:sldId id="335" r:id="rId13"/>
    <p:sldId id="347" r:id="rId14"/>
    <p:sldId id="367" r:id="rId15"/>
    <p:sldId id="363" r:id="rId16"/>
    <p:sldId id="364" r:id="rId17"/>
    <p:sldId id="365" r:id="rId18"/>
    <p:sldId id="368" r:id="rId19"/>
    <p:sldId id="366" r:id="rId20"/>
    <p:sldId id="369" r:id="rId21"/>
    <p:sldId id="332" r:id="rId22"/>
    <p:sldId id="370" r:id="rId23"/>
    <p:sldId id="348" r:id="rId24"/>
    <p:sldId id="271" r:id="rId25"/>
    <p:sldId id="355" r:id="rId26"/>
    <p:sldId id="359" r:id="rId27"/>
    <p:sldId id="360" r:id="rId28"/>
    <p:sldId id="361" r:id="rId29"/>
    <p:sldId id="362" r:id="rId30"/>
    <p:sldId id="336" r:id="rId31"/>
    <p:sldId id="356" r:id="rId32"/>
    <p:sldId id="340" r:id="rId33"/>
    <p:sldId id="357" r:id="rId34"/>
    <p:sldId id="358" r:id="rId3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37"/>
    <a:srgbClr val="F0BA51"/>
    <a:srgbClr val="0B1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3875" autoAdjust="0"/>
  </p:normalViewPr>
  <p:slideViewPr>
    <p:cSldViewPr>
      <p:cViewPr varScale="1">
        <p:scale>
          <a:sx n="92" d="100"/>
          <a:sy n="92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160B52-9FE5-4205-8EAD-095B8F28545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BEB9B4-7B2F-4B46-9DC1-62C4E13B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2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B9B4-7B2F-4B46-9DC1-62C4E13BA3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B9B4-7B2F-4B46-9DC1-62C4E13BA3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rgbClr val="9400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94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F0B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1013650-E820-4885-AEC0-EB5C1A30E7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03DF12C-8A41-4513-9503-870A8C06EB88}" type="datetimeFigureOut">
              <a:rPr lang="en-US" smtClean="0"/>
              <a:t>10/23/2018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u="none" kern="1200" cap="none" spc="-100" baseline="0">
          <a:ln>
            <a:noFill/>
          </a:ln>
          <a:solidFill>
            <a:srgbClr val="940037"/>
          </a:solidFill>
          <a:effectLst/>
          <a:latin typeface="Arno Pro Caption" charset="0"/>
          <a:ea typeface="Arno Pro Caption" charset="0"/>
          <a:cs typeface="Arno Pro Caption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Comenia Sans" charset="0"/>
          <a:ea typeface="Comenia Sans" charset="0"/>
          <a:cs typeface="Comenia Sans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Comenia Sans" charset="0"/>
          <a:ea typeface="Comenia Sans" charset="0"/>
          <a:cs typeface="Comenia Sans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Comenia Sans" charset="0"/>
          <a:ea typeface="Comenia Sans" charset="0"/>
          <a:cs typeface="Comenia Sans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Comenia Sans" charset="0"/>
          <a:ea typeface="Comenia Sans" charset="0"/>
          <a:cs typeface="Comenia Sans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Comenia Sans" charset="0"/>
          <a:ea typeface="Comenia Sans" charset="0"/>
          <a:cs typeface="Comenia Sans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home.cunyfirst.cuny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ome.cunyfirst.cuny.ed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home.cunyfirst.cuny.ed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ome.cunyfirst.cuny.ed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niky.wu@brooklyn.cuny.edu" TargetMode="External"/><Relationship Id="rId7" Type="http://schemas.openxmlformats.org/officeDocument/2006/relationships/hyperlink" Target="mailto:patricko@brooklyn.cuny.edu" TargetMode="External"/><Relationship Id="rId2" Type="http://schemas.openxmlformats.org/officeDocument/2006/relationships/hyperlink" Target="mailto:gshakirova@brooklyn.cuny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gretah@brooklyn.cuny.edu" TargetMode="External"/><Relationship Id="rId5" Type="http://schemas.openxmlformats.org/officeDocument/2006/relationships/hyperlink" Target="mailto:tlbr@brooklyn.cuny.edu)" TargetMode="External"/><Relationship Id="rId4" Type="http://schemas.openxmlformats.org/officeDocument/2006/relationships/hyperlink" Target="mailto:mlanza@brooklyn.cuny.edu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home.cunyfirst.cuny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5000">
              <a:schemeClr val="bg1"/>
            </a:gs>
            <a:gs pos="100000">
              <a:schemeClr val="bg1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&amp; Expense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4" name="Picture 2" descr="Image result for brooklyn college finance and admini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25" y="5538548"/>
            <a:ext cx="2080651" cy="8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5535124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latin typeface="Arno Pro Caption" charset="0"/>
                <a:ea typeface="Arno Pro Caption" charset="0"/>
                <a:cs typeface="Arno Pro Caption" charset="0"/>
              </a:rPr>
              <a:t>The Office of Institutional and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Arno Pro Caption" charset="0"/>
                <a:ea typeface="Arno Pro Caption" charset="0"/>
                <a:cs typeface="Arno Pro Caption" charset="0"/>
              </a:rPr>
              <a:t>Academic Programs</a:t>
            </a:r>
          </a:p>
          <a:p>
            <a:pPr>
              <a:spcBef>
                <a:spcPts val="600"/>
              </a:spcBef>
            </a:pPr>
            <a:r>
              <a:rPr lang="en-US" sz="1100" i="1" dirty="0">
                <a:latin typeface="Arno Pro Caption" charset="0"/>
                <a:ea typeface="Arno Pro Caption" charset="0"/>
                <a:cs typeface="Arno Pro Caption" charset="0"/>
              </a:rPr>
              <a:t>1160 Boylan Hall</a:t>
            </a:r>
          </a:p>
          <a:p>
            <a:r>
              <a:rPr lang="en-US" sz="1100" i="1" dirty="0">
                <a:latin typeface="Arno Pro Caption" charset="0"/>
                <a:ea typeface="Arno Pro Caption" charset="0"/>
                <a:cs typeface="Arno Pro Caption" charset="0"/>
              </a:rPr>
              <a:t>718.951.5102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451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and Expense </a:t>
            </a:r>
            <a:r>
              <a:rPr lang="en-US" dirty="0"/>
              <a:t>Checklist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913" y="1494774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74285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Create and Submit Travel Authorization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Navigate to: </a:t>
            </a:r>
            <a:r>
              <a:rPr lang="en-US" sz="1800" dirty="0" smtClean="0">
                <a:solidFill>
                  <a:srgbClr val="0000FF"/>
                </a:solidFill>
                <a:hlinkClick r:id="rId2"/>
              </a:rPr>
              <a:t>home.cunyfirst.cuny.edu</a:t>
            </a:r>
            <a:r>
              <a:rPr lang="en-US" sz="1800" dirty="0" smtClean="0"/>
              <a:t> &gt; Login &gt; Financials Supply Chain &gt; Employee Self-Service &gt; Travel and Expense Center &gt; Travel Authorization &gt; Create 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727811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and Expense </a:t>
            </a:r>
            <a:r>
              <a:rPr lang="en-US" dirty="0"/>
              <a:t>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646" y="149469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785" y="2209800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353124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Navigate to: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home.cunyfirst.cuny.edu</a:t>
            </a:r>
            <a:r>
              <a:rPr lang="en-US" sz="1800" dirty="0" smtClean="0"/>
              <a:t> &gt; Login &gt; Financials Supply Chain &gt; Worklist</a:t>
            </a: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7239000" cy="28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7811994" cy="3452982"/>
          </a:xfrm>
        </p:spPr>
      </p:pic>
    </p:spTree>
    <p:extLst>
      <p:ext uri="{BB962C8B-B14F-4D97-AF65-F5344CB8AC3E}">
        <p14:creationId xmlns:p14="http://schemas.microsoft.com/office/powerpoint/2010/main" val="305017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6678562" cy="4191000"/>
          </a:xfrm>
        </p:spPr>
      </p:pic>
    </p:spTree>
    <p:extLst>
      <p:ext uri="{BB962C8B-B14F-4D97-AF65-F5344CB8AC3E}">
        <p14:creationId xmlns:p14="http://schemas.microsoft.com/office/powerpoint/2010/main" val="3851410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105406" cy="4313009"/>
          </a:xfrm>
        </p:spPr>
      </p:pic>
    </p:spTree>
    <p:extLst>
      <p:ext uri="{BB962C8B-B14F-4D97-AF65-F5344CB8AC3E}">
        <p14:creationId xmlns:p14="http://schemas.microsoft.com/office/powerpoint/2010/main" val="338476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620000" cy="3594718"/>
          </a:xfrm>
        </p:spPr>
      </p:pic>
    </p:spTree>
    <p:extLst>
      <p:ext uri="{BB962C8B-B14F-4D97-AF65-F5344CB8AC3E}">
        <p14:creationId xmlns:p14="http://schemas.microsoft.com/office/powerpoint/2010/main" val="3482407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 / Send Back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7811994" cy="3452982"/>
          </a:xfrm>
        </p:spPr>
      </p:pic>
    </p:spTree>
    <p:extLst>
      <p:ext uri="{BB962C8B-B14F-4D97-AF65-F5344CB8AC3E}">
        <p14:creationId xmlns:p14="http://schemas.microsoft.com/office/powerpoint/2010/main" val="1060395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 / Send Back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6" y="2661696"/>
            <a:ext cx="7413447" cy="2677607"/>
          </a:xfrm>
        </p:spPr>
      </p:pic>
    </p:spTree>
    <p:extLst>
      <p:ext uri="{BB962C8B-B14F-4D97-AF65-F5344CB8AC3E}">
        <p14:creationId xmlns:p14="http://schemas.microsoft.com/office/powerpoint/2010/main" val="82383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/>
              <a:t>What is ‘Travel &amp; Expense</a:t>
            </a:r>
            <a:r>
              <a:rPr lang="en-US" dirty="0" smtClean="0"/>
              <a:t>’?</a:t>
            </a:r>
          </a:p>
          <a:p>
            <a:r>
              <a:rPr lang="en-US" dirty="0"/>
              <a:t>Travel Authorization Workflow</a:t>
            </a:r>
          </a:p>
          <a:p>
            <a:r>
              <a:rPr lang="en-US" dirty="0" err="1" smtClean="0"/>
              <a:t>Chartfields</a:t>
            </a:r>
            <a:endParaRPr lang="en-US" dirty="0"/>
          </a:p>
          <a:p>
            <a:pPr algn="just"/>
            <a:r>
              <a:rPr lang="en-US" dirty="0"/>
              <a:t>Budget Query</a:t>
            </a:r>
          </a:p>
          <a:p>
            <a:pPr algn="just"/>
            <a:r>
              <a:rPr lang="en-US" dirty="0" smtClean="0"/>
              <a:t>Create </a:t>
            </a:r>
            <a:r>
              <a:rPr lang="en-US" dirty="0"/>
              <a:t>and Submit Travel Authorization</a:t>
            </a:r>
          </a:p>
          <a:p>
            <a:pPr algn="just"/>
            <a:r>
              <a:rPr lang="en-US" dirty="0"/>
              <a:t>Travel Authorization Approvals</a:t>
            </a:r>
          </a:p>
          <a:p>
            <a:pPr algn="just"/>
            <a:r>
              <a:rPr lang="en-US" dirty="0"/>
              <a:t>Expense Report Workflow</a:t>
            </a:r>
          </a:p>
          <a:p>
            <a:pPr algn="just"/>
            <a:r>
              <a:rPr lang="en-US" dirty="0" smtClean="0"/>
              <a:t>Create </a:t>
            </a:r>
            <a:r>
              <a:rPr lang="en-US" dirty="0"/>
              <a:t>and Submit Expense Report</a:t>
            </a:r>
          </a:p>
          <a:p>
            <a:pPr algn="just"/>
            <a:r>
              <a:rPr lang="en-US" dirty="0"/>
              <a:t>Expense Report Approvals</a:t>
            </a:r>
          </a:p>
        </p:txBody>
      </p:sp>
    </p:spTree>
    <p:extLst>
      <p:ext uri="{BB962C8B-B14F-4D97-AF65-F5344CB8AC3E}">
        <p14:creationId xmlns:p14="http://schemas.microsoft.com/office/powerpoint/2010/main" val="93536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 / Send Back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7988707" cy="2600491"/>
          </a:xfrm>
        </p:spPr>
      </p:pic>
    </p:spTree>
    <p:extLst>
      <p:ext uri="{BB962C8B-B14F-4D97-AF65-F5344CB8AC3E}">
        <p14:creationId xmlns:p14="http://schemas.microsoft.com/office/powerpoint/2010/main" val="429839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Expense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  <a:endParaRPr lang="en-US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646" y="149469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785" y="2209800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784" y="294736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2765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Requesting </a:t>
            </a:r>
            <a:r>
              <a:rPr lang="en-US" sz="4800" dirty="0" smtClean="0"/>
              <a:t>Reimbursement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Proxy/Expense User: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the budget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Link travel authorization (if necessary) and create </a:t>
            </a:r>
            <a:r>
              <a:rPr lang="en-US" dirty="0" smtClean="0"/>
              <a:t>and </a:t>
            </a:r>
            <a:r>
              <a:rPr lang="en-US" dirty="0" smtClean="0"/>
              <a:t>submit an expense report</a:t>
            </a: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b="1" dirty="0" smtClean="0"/>
              <a:t>Supervisor: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</a:t>
            </a:r>
            <a:r>
              <a:rPr lang="en-US" dirty="0"/>
              <a:t>and approve </a:t>
            </a:r>
            <a:r>
              <a:rPr lang="en-US" dirty="0" smtClean="0"/>
              <a:t>expense report</a:t>
            </a:r>
            <a:endParaRPr lang="en-US" sz="1000" b="1" dirty="0"/>
          </a:p>
          <a:p>
            <a:pPr marL="457200" indent="-457200">
              <a:buFont typeface="+mj-lt"/>
              <a:buAutoNum type="arabicPeriod"/>
            </a:pPr>
            <a:endParaRPr lang="en-US" sz="1000" b="1" dirty="0" smtClean="0"/>
          </a:p>
          <a:p>
            <a:pPr marL="0" indent="0">
              <a:buNone/>
            </a:pPr>
            <a:r>
              <a:rPr lang="en-US" b="1" dirty="0" smtClean="0"/>
              <a:t>Accounts Payable: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 and approve expense report</a:t>
            </a:r>
            <a:endParaRPr lang="en-US" sz="10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71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Create and Submit Expense Report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Navigate to: </a:t>
            </a:r>
            <a:r>
              <a:rPr lang="en-US" sz="1800" dirty="0" smtClean="0">
                <a:solidFill>
                  <a:srgbClr val="0000FF"/>
                </a:solidFill>
                <a:hlinkClick r:id="rId2"/>
              </a:rPr>
              <a:t>home.cunyfirst.cuny.edu</a:t>
            </a:r>
            <a:r>
              <a:rPr lang="en-US" sz="1800" dirty="0" smtClean="0"/>
              <a:t> &gt; Login &gt; Financials Supply Chain &gt; Employee Self-Service &gt; Travel and Expense Center &gt; Expense Report &gt; Create 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676369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Wallet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 </a:t>
            </a:r>
            <a:r>
              <a:rPr lang="en-US" dirty="0" smtClean="0"/>
              <a:t>Card transactions </a:t>
            </a:r>
            <a:r>
              <a:rPr lang="en-US" dirty="0"/>
              <a:t>from Citibank are loaded into the Travel and Expense module of </a:t>
            </a:r>
            <a:r>
              <a:rPr lang="en-US" dirty="0" smtClean="0"/>
              <a:t>CUNYfirst through a function called ‘My Wallet’.</a:t>
            </a:r>
          </a:p>
          <a:p>
            <a:endParaRPr lang="en-US" sz="1100" dirty="0"/>
          </a:p>
          <a:p>
            <a:r>
              <a:rPr lang="en-US" dirty="0" smtClean="0"/>
              <a:t>Travel </a:t>
            </a:r>
            <a:r>
              <a:rPr lang="en-US" dirty="0"/>
              <a:t>card reconciliation must be completed within 14 calendar days after completion of the trip. </a:t>
            </a:r>
            <a:r>
              <a:rPr lang="en-US" i="1" dirty="0"/>
              <a:t>(</a:t>
            </a:r>
            <a:r>
              <a:rPr lang="en-US" i="1" dirty="0" err="1"/>
              <a:t>CUNYfirst</a:t>
            </a:r>
            <a:r>
              <a:rPr lang="en-US" i="1" dirty="0"/>
              <a:t> expense report must be submitted listing Travel Card charges from My Wallet and any employee paid expenses)</a:t>
            </a:r>
          </a:p>
          <a:p>
            <a:endParaRPr lang="en-US" sz="3000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25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Expense Report - Travel Card Transactions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0" y="1771928"/>
            <a:ext cx="6895239" cy="4457143"/>
          </a:xfrm>
        </p:spPr>
      </p:pic>
    </p:spTree>
    <p:extLst>
      <p:ext uri="{BB962C8B-B14F-4D97-AF65-F5344CB8AC3E}">
        <p14:creationId xmlns:p14="http://schemas.microsoft.com/office/powerpoint/2010/main" val="3068481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Expense Report - Travel Card Transactions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7704998" cy="5011020"/>
          </a:xfrm>
        </p:spPr>
      </p:pic>
    </p:spTree>
    <p:extLst>
      <p:ext uri="{BB962C8B-B14F-4D97-AF65-F5344CB8AC3E}">
        <p14:creationId xmlns:p14="http://schemas.microsoft.com/office/powerpoint/2010/main" val="543699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Expense Report - Travel Card Transactions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166352"/>
            <a:ext cx="5943600" cy="5438132"/>
          </a:xfrm>
        </p:spPr>
      </p:pic>
    </p:spTree>
    <p:extLst>
      <p:ext uri="{BB962C8B-B14F-4D97-AF65-F5344CB8AC3E}">
        <p14:creationId xmlns:p14="http://schemas.microsoft.com/office/powerpoint/2010/main" val="290674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Expense Report - Travel Card Transactions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7919682" cy="4343400"/>
          </a:xfrm>
        </p:spPr>
      </p:pic>
    </p:spTree>
    <p:extLst>
      <p:ext uri="{BB962C8B-B14F-4D97-AF65-F5344CB8AC3E}">
        <p14:creationId xmlns:p14="http://schemas.microsoft.com/office/powerpoint/2010/main" val="3768918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Expense Report - Travel Card Transactions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5751701" cy="5411280"/>
          </a:xfrm>
        </p:spPr>
      </p:pic>
    </p:spTree>
    <p:extLst>
      <p:ext uri="{BB962C8B-B14F-4D97-AF65-F5344CB8AC3E}">
        <p14:creationId xmlns:p14="http://schemas.microsoft.com/office/powerpoint/2010/main" val="331914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Travel &amp; Expense?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CUNYfirst Travel and Expense Center is a self-service module that allows end users to submit travel authorizations and expense reports for reimbursement.</a:t>
            </a:r>
          </a:p>
        </p:txBody>
      </p:sp>
    </p:spTree>
    <p:extLst>
      <p:ext uri="{BB962C8B-B14F-4D97-AF65-F5344CB8AC3E}">
        <p14:creationId xmlns:p14="http://schemas.microsoft.com/office/powerpoint/2010/main" val="2064164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Expense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marL="0" indent="0">
              <a:buNone/>
            </a:pPr>
            <a:endParaRPr lang="en-US" b="1" strike="sngStrike" dirty="0">
              <a:solidFill>
                <a:srgbClr val="940037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646" y="149469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785" y="2209800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784" y="294736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784" y="3716913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915852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Navigate to: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home.cunyfirst.cuny.edu</a:t>
            </a:r>
            <a:r>
              <a:rPr lang="en-US" sz="1800" dirty="0" smtClean="0"/>
              <a:t> &gt; Login &gt; Financials Supply Chain &gt; Worklist</a:t>
            </a: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7239000" cy="28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Expense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marL="0" indent="0">
              <a:buNone/>
            </a:pPr>
            <a:endParaRPr lang="en-US" b="1" strike="sngStrike" dirty="0">
              <a:solidFill>
                <a:srgbClr val="940037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646" y="149469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785" y="2209800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784" y="2947362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784" y="3716913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7EA6FD-3A6A-604E-8F2B-220664C4AD05}"/>
              </a:ext>
            </a:extLst>
          </p:cNvPr>
          <p:cNvSpPr/>
          <p:nvPr/>
        </p:nvSpPr>
        <p:spPr>
          <a:xfrm>
            <a:off x="443611" y="4433885"/>
            <a:ext cx="64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40037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812375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Office of Accounts Payable: </a:t>
            </a:r>
            <a:r>
              <a:rPr lang="en-US" b="1" cap="small" dirty="0" err="1"/>
              <a:t>ext</a:t>
            </a:r>
            <a:r>
              <a:rPr lang="en-US" dirty="0"/>
              <a:t> </a:t>
            </a:r>
            <a:r>
              <a:rPr lang="en-US" b="1" dirty="0" smtClean="0"/>
              <a:t>5421</a:t>
            </a:r>
            <a:endParaRPr lang="en-US" b="1" dirty="0"/>
          </a:p>
          <a:p>
            <a:r>
              <a:rPr lang="en-US" dirty="0" smtClean="0"/>
              <a:t>Gulnoza Shakirova (</a:t>
            </a:r>
            <a:r>
              <a:rPr lang="en-US" dirty="0" smtClean="0">
                <a:hlinkClick r:id="rId2"/>
              </a:rPr>
              <a:t>gshakirova@brooklyn.cuny.edu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Niky Wu (</a:t>
            </a:r>
            <a:r>
              <a:rPr lang="en-US" dirty="0" smtClean="0">
                <a:hlinkClick r:id="rId3"/>
              </a:rPr>
              <a:t>niky.wu@brooklyn.cuny.edu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b="1" dirty="0" smtClean="0"/>
              <a:t>Office of Budget</a:t>
            </a:r>
            <a:r>
              <a:rPr lang="en-US" b="1" dirty="0"/>
              <a:t>: </a:t>
            </a:r>
            <a:r>
              <a:rPr lang="en-US" b="1" cap="small" dirty="0" err="1"/>
              <a:t>ext</a:t>
            </a:r>
            <a:r>
              <a:rPr lang="en-US" dirty="0"/>
              <a:t> </a:t>
            </a:r>
            <a:r>
              <a:rPr lang="en-US" b="1" dirty="0"/>
              <a:t>5220</a:t>
            </a:r>
          </a:p>
          <a:p>
            <a:r>
              <a:rPr lang="en-US" dirty="0"/>
              <a:t>Michael </a:t>
            </a:r>
            <a:r>
              <a:rPr lang="en-US" dirty="0" err="1"/>
              <a:t>Lanza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mlanza@brooklyn.cuny.edu</a:t>
            </a:r>
            <a:r>
              <a:rPr lang="en-US" dirty="0"/>
              <a:t>)</a:t>
            </a:r>
          </a:p>
          <a:p>
            <a:r>
              <a:rPr lang="en-US" dirty="0"/>
              <a:t>Tax Levy Budget Reports (</a:t>
            </a:r>
            <a:r>
              <a:rPr lang="en-US" dirty="0">
                <a:hlinkClick r:id="rId5"/>
              </a:rPr>
              <a:t>tlbr@brooklyn.cuny.edu)</a:t>
            </a:r>
            <a:endParaRPr lang="en-US" dirty="0"/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r>
              <a:rPr lang="en-US" b="1" dirty="0"/>
              <a:t>CUNYfirst </a:t>
            </a:r>
            <a:r>
              <a:rPr lang="en-US" b="1" dirty="0" smtClean="0"/>
              <a:t>Travel Authorizations / Expense Reports: </a:t>
            </a:r>
            <a:r>
              <a:rPr lang="en-US" b="1" cap="small" dirty="0" err="1"/>
              <a:t>ext</a:t>
            </a:r>
            <a:r>
              <a:rPr lang="en-US" dirty="0"/>
              <a:t> </a:t>
            </a:r>
            <a:r>
              <a:rPr lang="en-US" b="1" dirty="0"/>
              <a:t>5116</a:t>
            </a:r>
          </a:p>
          <a:p>
            <a:r>
              <a:rPr lang="en-US" dirty="0"/>
              <a:t>David </a:t>
            </a:r>
            <a:r>
              <a:rPr lang="en-US" dirty="0" err="1"/>
              <a:t>Gretah</a:t>
            </a:r>
            <a:r>
              <a:rPr lang="en-US" dirty="0"/>
              <a:t> (</a:t>
            </a:r>
            <a:r>
              <a:rPr lang="en-US" dirty="0">
                <a:hlinkClick r:id="rId6"/>
              </a:rPr>
              <a:t>dgretah@brooklyn.cuny.edu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r>
              <a:rPr lang="en-US" b="1" dirty="0"/>
              <a:t>Trainings:</a:t>
            </a:r>
            <a:r>
              <a:rPr lang="en-US" dirty="0"/>
              <a:t> </a:t>
            </a:r>
            <a:r>
              <a:rPr lang="en-US" b="1" cap="small" dirty="0" err="1"/>
              <a:t>ext</a:t>
            </a:r>
            <a:r>
              <a:rPr lang="en-US" dirty="0"/>
              <a:t> </a:t>
            </a:r>
            <a:r>
              <a:rPr lang="en-US" b="1" dirty="0"/>
              <a:t>1550 / 5102</a:t>
            </a:r>
          </a:p>
          <a:p>
            <a:r>
              <a:rPr lang="en-US" dirty="0"/>
              <a:t>Patrick O’Connor (</a:t>
            </a:r>
            <a:r>
              <a:rPr lang="en-US" dirty="0">
                <a:hlinkClick r:id="rId7"/>
              </a:rPr>
              <a:t>patricko@brooklyn.cuny.edu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for our other classes!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Brooklyn College Knowledge</a:t>
            </a:r>
          </a:p>
          <a:p>
            <a:endParaRPr lang="en-US" sz="1900" dirty="0" smtClean="0"/>
          </a:p>
          <a:p>
            <a:r>
              <a:rPr lang="en-US" sz="1900" dirty="0" smtClean="0"/>
              <a:t>Introduction </a:t>
            </a:r>
            <a:r>
              <a:rPr lang="en-US" sz="1900" dirty="0"/>
              <a:t>to </a:t>
            </a:r>
            <a:r>
              <a:rPr lang="en-US" sz="1900" dirty="0" smtClean="0"/>
              <a:t>Purchasing</a:t>
            </a:r>
          </a:p>
          <a:p>
            <a:endParaRPr lang="en-US" sz="1900" dirty="0"/>
          </a:p>
          <a:p>
            <a:r>
              <a:rPr lang="en-US" sz="1900" dirty="0" smtClean="0"/>
              <a:t>eProcurement Workshop 1: How to Buy (Requisitions)</a:t>
            </a:r>
            <a:endParaRPr lang="en-US" sz="1900" dirty="0"/>
          </a:p>
          <a:p>
            <a:endParaRPr lang="en-US" sz="1900" dirty="0"/>
          </a:p>
          <a:p>
            <a:r>
              <a:rPr lang="en-US" sz="1900" dirty="0" err="1" smtClean="0"/>
              <a:t>eProcurement</a:t>
            </a:r>
            <a:r>
              <a:rPr lang="en-US" sz="1900" dirty="0" smtClean="0"/>
              <a:t> </a:t>
            </a:r>
            <a:r>
              <a:rPr lang="en-US" sz="1900" dirty="0"/>
              <a:t>Workshop 2: How to Pay (Receipts)</a:t>
            </a:r>
          </a:p>
          <a:p>
            <a:endParaRPr lang="en-US" sz="1900" dirty="0"/>
          </a:p>
          <a:p>
            <a:r>
              <a:rPr lang="en-US" sz="1900" dirty="0"/>
              <a:t>Introduction to Travel &amp; Expense</a:t>
            </a:r>
          </a:p>
          <a:p>
            <a:endParaRPr lang="en-US" sz="1900" dirty="0"/>
          </a:p>
          <a:p>
            <a:endParaRPr lang="en-US" sz="19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607687"/>
            <a:ext cx="3581400" cy="22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696200" cy="6274251"/>
          </a:xfrm>
        </p:spPr>
      </p:pic>
    </p:spTree>
    <p:extLst>
      <p:ext uri="{BB962C8B-B14F-4D97-AF65-F5344CB8AC3E}">
        <p14:creationId xmlns:p14="http://schemas.microsoft.com/office/powerpoint/2010/main" val="138588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Requesting Travel Permission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Proxy/Expense User: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the budget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and Submit a travel authorization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b="1" dirty="0" smtClean="0"/>
              <a:t>Supervisor/Approver</a:t>
            </a:r>
            <a:r>
              <a:rPr lang="en-US" b="1" dirty="0"/>
              <a:t>: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</a:t>
            </a:r>
            <a:r>
              <a:rPr lang="en-US" dirty="0"/>
              <a:t>and approve </a:t>
            </a:r>
            <a:r>
              <a:rPr lang="en-US" dirty="0" smtClean="0"/>
              <a:t>travel authorization</a:t>
            </a:r>
            <a:endParaRPr lang="en-US" b="1" dirty="0"/>
          </a:p>
          <a:p>
            <a:pPr marL="0" indent="0">
              <a:buNone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1657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and Expense </a:t>
            </a:r>
            <a:r>
              <a:rPr lang="en-US" dirty="0"/>
              <a:t>Checklist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buFont typeface="Wingdings" charset="2"/>
              <a:buChar char="q"/>
            </a:pPr>
            <a:r>
              <a:rPr lang="en-US" dirty="0"/>
              <a:t>Check Budget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Travel Authorization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Create and Submit Expense Report</a:t>
            </a:r>
          </a:p>
          <a:p>
            <a:pPr indent="-342900">
              <a:buFont typeface="Wingdings" charset="2"/>
              <a:buChar char="q"/>
            </a:pPr>
            <a:endParaRPr lang="en-US" dirty="0"/>
          </a:p>
          <a:p>
            <a:pPr indent="-342900">
              <a:buFont typeface="Wingdings" charset="2"/>
              <a:buChar char="q"/>
            </a:pPr>
            <a:r>
              <a:rPr lang="en-US" dirty="0"/>
              <a:t>Approvals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0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Chartfields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departments have a </a:t>
            </a:r>
            <a:r>
              <a:rPr lang="en-US" dirty="0" smtClean="0"/>
              <a:t>Tax Levy </a:t>
            </a:r>
            <a:r>
              <a:rPr lang="en-US" dirty="0" smtClean="0"/>
              <a:t>budget.</a:t>
            </a:r>
          </a:p>
          <a:p>
            <a:endParaRPr lang="en-US" sz="1000" dirty="0" smtClean="0"/>
          </a:p>
          <a:p>
            <a:r>
              <a:rPr lang="en-US" dirty="0" smtClean="0"/>
              <a:t>Each </a:t>
            </a:r>
            <a:r>
              <a:rPr lang="en-US" dirty="0" smtClean="0"/>
              <a:t>Tax Levy </a:t>
            </a:r>
            <a:r>
              <a:rPr lang="en-US" dirty="0"/>
              <a:t>budget </a:t>
            </a:r>
            <a:r>
              <a:rPr lang="en-US" dirty="0" smtClean="0"/>
              <a:t>is represented by a combination of numbers called ‘</a:t>
            </a:r>
            <a:r>
              <a:rPr lang="en-US" b="1" dirty="0" err="1" smtClean="0"/>
              <a:t>chartfields</a:t>
            </a:r>
            <a:r>
              <a:rPr lang="en-US" dirty="0" smtClean="0"/>
              <a:t>’</a:t>
            </a:r>
          </a:p>
          <a:p>
            <a:endParaRPr lang="en-US" sz="1000" dirty="0" smtClean="0"/>
          </a:p>
          <a:p>
            <a:r>
              <a:rPr lang="en-US" dirty="0" smtClean="0"/>
              <a:t>Your </a:t>
            </a:r>
            <a:r>
              <a:rPr lang="en-US" dirty="0" err="1" smtClean="0"/>
              <a:t>chartfields</a:t>
            </a:r>
            <a:r>
              <a:rPr lang="en-US" dirty="0" smtClean="0"/>
              <a:t> can be found by using the </a:t>
            </a:r>
            <a:r>
              <a:rPr lang="en-US" b="1" dirty="0" err="1" smtClean="0"/>
              <a:t>Chartfield</a:t>
            </a:r>
            <a:r>
              <a:rPr lang="en-US" b="1" dirty="0" smtClean="0"/>
              <a:t> </a:t>
            </a:r>
            <a:r>
              <a:rPr lang="en-US" b="1" dirty="0"/>
              <a:t>C</a:t>
            </a:r>
            <a:r>
              <a:rPr lang="en-US" b="1" dirty="0" smtClean="0"/>
              <a:t>rosswalk</a:t>
            </a:r>
            <a:r>
              <a:rPr lang="en-US" dirty="0" smtClean="0"/>
              <a:t>.</a:t>
            </a:r>
          </a:p>
          <a:p>
            <a:endParaRPr lang="en-US" sz="1000" dirty="0" smtClean="0"/>
          </a:p>
          <a:p>
            <a:r>
              <a:rPr lang="en-US" dirty="0" smtClean="0"/>
              <a:t>Every Expense User user has a default set of </a:t>
            </a:r>
            <a:r>
              <a:rPr lang="en-US" dirty="0" err="1" smtClean="0"/>
              <a:t>chartfields</a:t>
            </a:r>
            <a:r>
              <a:rPr lang="en-US" dirty="0" smtClean="0"/>
              <a:t>, which can be modified as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Chartfield</a:t>
            </a:r>
            <a:r>
              <a:rPr lang="en-US" dirty="0" smtClean="0"/>
              <a:t> Crosswalk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" y="2286000"/>
            <a:ext cx="6019800" cy="3832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37160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Navigate to: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00FF"/>
                </a:solidFill>
              </a:rPr>
              <a:t>Brooklyn.cuny.edu/budge</a:t>
            </a:r>
            <a:r>
              <a:rPr lang="en-US" dirty="0" smtClean="0">
                <a:solidFill>
                  <a:srgbClr val="0000FF"/>
                </a:solidFill>
              </a:rPr>
              <a:t>t </a:t>
            </a:r>
            <a:r>
              <a:rPr lang="en-US" dirty="0" smtClean="0"/>
              <a:t>&gt; Resources &gt; Instructions and Guidelines</a:t>
            </a:r>
          </a:p>
          <a:p>
            <a:endParaRPr lang="en-US" sz="600" dirty="0"/>
          </a:p>
          <a:p>
            <a:r>
              <a:rPr lang="en-US" dirty="0" smtClean="0"/>
              <a:t>&gt; </a:t>
            </a:r>
            <a:r>
              <a:rPr lang="en-US" dirty="0" err="1" smtClean="0"/>
              <a:t>CUNYfirst</a:t>
            </a:r>
            <a:r>
              <a:rPr lang="en-US" dirty="0" smtClean="0"/>
              <a:t> </a:t>
            </a:r>
            <a:r>
              <a:rPr lang="en-US" dirty="0" err="1" smtClean="0"/>
              <a:t>Chartfield</a:t>
            </a:r>
            <a:r>
              <a:rPr lang="en-US" dirty="0" smtClean="0"/>
              <a:t> Crosswalk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Navigate to: </a:t>
            </a:r>
            <a:r>
              <a:rPr lang="en-US" sz="1800" dirty="0" smtClean="0">
                <a:solidFill>
                  <a:srgbClr val="0000FF"/>
                </a:solidFill>
                <a:hlinkClick r:id="rId2"/>
              </a:rPr>
              <a:t>home.cunyfirst.cuny.edu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&gt; Login &gt; Financials Supply Chain &gt; Reporting Tools &gt; Query &gt; Query Viewer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8" y="3124200"/>
            <a:ext cx="7696200" cy="1733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0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113942</TotalTime>
  <Words>638</Words>
  <Application>Microsoft Office PowerPoint</Application>
  <PresentationFormat>On-screen Show (4:3)</PresentationFormat>
  <Paragraphs>180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Comenia Sans</vt:lpstr>
      <vt:lpstr>Calibri</vt:lpstr>
      <vt:lpstr>Arno Pro Caption</vt:lpstr>
      <vt:lpstr>Wingdings</vt:lpstr>
      <vt:lpstr>Adjacency</vt:lpstr>
      <vt:lpstr>Travel &amp; Expense Workshop</vt:lpstr>
      <vt:lpstr>Topics</vt:lpstr>
      <vt:lpstr>What is Travel &amp; Expense?</vt:lpstr>
      <vt:lpstr>PowerPoint Presentation</vt:lpstr>
      <vt:lpstr>Requesting Travel Permission</vt:lpstr>
      <vt:lpstr>Travel and Expense Checklist</vt:lpstr>
      <vt:lpstr>Chartfields</vt:lpstr>
      <vt:lpstr>Chartfield Crosswalk</vt:lpstr>
      <vt:lpstr>Budget Query</vt:lpstr>
      <vt:lpstr>Travel and Expense Checklist</vt:lpstr>
      <vt:lpstr>Create and Submit Travel Authorization</vt:lpstr>
      <vt:lpstr>Travel and Expense Checklist</vt:lpstr>
      <vt:lpstr>Approvals</vt:lpstr>
      <vt:lpstr>Approvals</vt:lpstr>
      <vt:lpstr>Approvals</vt:lpstr>
      <vt:lpstr>Approvals</vt:lpstr>
      <vt:lpstr>Approvals</vt:lpstr>
      <vt:lpstr>Approvals / Send Back</vt:lpstr>
      <vt:lpstr>Approvals / Send Back</vt:lpstr>
      <vt:lpstr>Approvals / Send Back</vt:lpstr>
      <vt:lpstr>Travel and Expense Checklist</vt:lpstr>
      <vt:lpstr>Requesting Reimbursement</vt:lpstr>
      <vt:lpstr>Create and Submit Expense Report</vt:lpstr>
      <vt:lpstr>My Wallet</vt:lpstr>
      <vt:lpstr>Expense Report - Travel Card Transactions</vt:lpstr>
      <vt:lpstr>Expense Report - Travel Card Transactions</vt:lpstr>
      <vt:lpstr>Expense Report - Travel Card Transactions</vt:lpstr>
      <vt:lpstr>Expense Report - Travel Card Transactions</vt:lpstr>
      <vt:lpstr>Expense Report - Travel Card Transactions</vt:lpstr>
      <vt:lpstr>Travel and Expense Checklist</vt:lpstr>
      <vt:lpstr>Approvals</vt:lpstr>
      <vt:lpstr>Travel and Expense Checklist</vt:lpstr>
      <vt:lpstr>Contacts</vt:lpstr>
      <vt:lpstr>Register for our other classes!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Procurement</dc:title>
  <dc:creator>staff</dc:creator>
  <cp:lastModifiedBy>staff</cp:lastModifiedBy>
  <cp:revision>122</cp:revision>
  <cp:lastPrinted>2018-10-24T16:00:45Z</cp:lastPrinted>
  <dcterms:created xsi:type="dcterms:W3CDTF">2018-02-16T14:06:20Z</dcterms:created>
  <dcterms:modified xsi:type="dcterms:W3CDTF">2018-10-24T20:35:34Z</dcterms:modified>
</cp:coreProperties>
</file>