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311" r:id="rId2"/>
    <p:sldId id="302" r:id="rId3"/>
    <p:sldId id="339" r:id="rId4"/>
    <p:sldId id="334" r:id="rId5"/>
    <p:sldId id="335" r:id="rId6"/>
    <p:sldId id="336" r:id="rId7"/>
    <p:sldId id="330" r:id="rId8"/>
    <p:sldId id="327" r:id="rId9"/>
    <p:sldId id="322" r:id="rId10"/>
    <p:sldId id="337" r:id="rId11"/>
    <p:sldId id="323" r:id="rId12"/>
    <p:sldId id="340" r:id="rId13"/>
    <p:sldId id="332" r:id="rId14"/>
    <p:sldId id="33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ina Guarrella" initials="CG" lastIdx="1" clrIdx="0">
    <p:extLst>
      <p:ext uri="{19B8F6BF-5375-455C-9EA6-DF929625EA0E}">
        <p15:presenceInfo xmlns:p15="http://schemas.microsoft.com/office/powerpoint/2012/main" userId="S::carolina.guarrella88@login.cuny.edu::2f34d35a-6a1e-47c7-87af-2ea2941586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C99C"/>
    <a:srgbClr val="1A32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45"/>
    <p:restoredTop sz="94742"/>
  </p:normalViewPr>
  <p:slideViewPr>
    <p:cSldViewPr snapToGrid="0">
      <p:cViewPr varScale="1">
        <p:scale>
          <a:sx n="81" d="100"/>
          <a:sy n="81" d="100"/>
        </p:scale>
        <p:origin x="919" y="2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F8061D-2608-437D-A832-8A2BA9807502}" type="datetimeFigureOut">
              <a:rPr lang="en-US"/>
              <a:t>3/2/2021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5473FE-C36F-4D08-A67F-CA3BEA4B5FB5}" type="slidenum">
              <a:rPr lang="en-US"/>
              <a:t>‹#›</a:t>
            </a:fld>
            <a:endParaRPr lang="en-US"/>
          </a:p>
        </p:txBody>
      </p:sp>
    </p:spTree>
    <p:extLst>
      <p:ext uri="{BB962C8B-B14F-4D97-AF65-F5344CB8AC3E}">
        <p14:creationId xmlns:p14="http://schemas.microsoft.com/office/powerpoint/2010/main" val="3294902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5473FE-C36F-4D08-A67F-CA3BEA4B5FB5}" type="slidenum">
              <a:rPr lang="en-US" smtClean="0"/>
              <a:t>1</a:t>
            </a:fld>
            <a:endParaRPr lang="en-US"/>
          </a:p>
        </p:txBody>
      </p:sp>
    </p:spTree>
    <p:extLst>
      <p:ext uri="{BB962C8B-B14F-4D97-AF65-F5344CB8AC3E}">
        <p14:creationId xmlns:p14="http://schemas.microsoft.com/office/powerpoint/2010/main" val="1746618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CE6D6ECE-C657-4F34-A6F2-B142136990AC}" type="slidenum">
              <a:rPr lang="en-US"/>
              <a:t>4</a:t>
            </a:fld>
            <a:endParaRPr lang="en-US"/>
          </a:p>
        </p:txBody>
      </p:sp>
    </p:spTree>
    <p:extLst>
      <p:ext uri="{BB962C8B-B14F-4D97-AF65-F5344CB8AC3E}">
        <p14:creationId xmlns:p14="http://schemas.microsoft.com/office/powerpoint/2010/main" val="1456552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CE6D6ECE-C657-4F34-A6F2-B142136990AC}" type="slidenum">
              <a:rPr lang="en-US"/>
              <a:t>5</a:t>
            </a:fld>
            <a:endParaRPr lang="en-US"/>
          </a:p>
        </p:txBody>
      </p:sp>
    </p:spTree>
    <p:extLst>
      <p:ext uri="{BB962C8B-B14F-4D97-AF65-F5344CB8AC3E}">
        <p14:creationId xmlns:p14="http://schemas.microsoft.com/office/powerpoint/2010/main" val="578346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CE6D6ECE-C657-4F34-A6F2-B142136990AC}" type="slidenum">
              <a:rPr lang="en-US"/>
              <a:t>6</a:t>
            </a:fld>
            <a:endParaRPr lang="en-US"/>
          </a:p>
        </p:txBody>
      </p:sp>
    </p:spTree>
    <p:extLst>
      <p:ext uri="{BB962C8B-B14F-4D97-AF65-F5344CB8AC3E}">
        <p14:creationId xmlns:p14="http://schemas.microsoft.com/office/powerpoint/2010/main" val="2760975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CE6D6ECE-C657-4F34-A6F2-B142136990AC}" type="slidenum">
              <a:rPr lang="en-US"/>
              <a:t>8</a:t>
            </a:fld>
            <a:endParaRPr lang="en-US"/>
          </a:p>
        </p:txBody>
      </p:sp>
    </p:spTree>
    <p:extLst>
      <p:ext uri="{BB962C8B-B14F-4D97-AF65-F5344CB8AC3E}">
        <p14:creationId xmlns:p14="http://schemas.microsoft.com/office/powerpoint/2010/main" val="1327028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CE6D6ECE-C657-4F34-A6F2-B142136990AC}" type="slidenum">
              <a:rPr lang="en-US"/>
              <a:t>9</a:t>
            </a:fld>
            <a:endParaRPr lang="en-US"/>
          </a:p>
        </p:txBody>
      </p:sp>
    </p:spTree>
    <p:extLst>
      <p:ext uri="{BB962C8B-B14F-4D97-AF65-F5344CB8AC3E}">
        <p14:creationId xmlns:p14="http://schemas.microsoft.com/office/powerpoint/2010/main" val="2732483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CE6D6ECE-C657-4F34-A6F2-B142136990AC}" type="slidenum">
              <a:rPr lang="en-US"/>
              <a:t>10</a:t>
            </a:fld>
            <a:endParaRPr lang="en-US"/>
          </a:p>
        </p:txBody>
      </p:sp>
    </p:spTree>
    <p:extLst>
      <p:ext uri="{BB962C8B-B14F-4D97-AF65-F5344CB8AC3E}">
        <p14:creationId xmlns:p14="http://schemas.microsoft.com/office/powerpoint/2010/main" val="1448480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CE6D6ECE-C657-4F34-A6F2-B142136990AC}" type="slidenum">
              <a:rPr lang="en-US"/>
              <a:t>11</a:t>
            </a:fld>
            <a:endParaRPr lang="en-US"/>
          </a:p>
        </p:txBody>
      </p:sp>
    </p:spTree>
    <p:extLst>
      <p:ext uri="{BB962C8B-B14F-4D97-AF65-F5344CB8AC3E}">
        <p14:creationId xmlns:p14="http://schemas.microsoft.com/office/powerpoint/2010/main" val="12200639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CE6D6ECE-C657-4F34-A6F2-B142136990AC}" type="slidenum">
              <a:rPr lang="en-US"/>
              <a:t>12</a:t>
            </a:fld>
            <a:endParaRPr lang="en-US"/>
          </a:p>
        </p:txBody>
      </p:sp>
    </p:spTree>
    <p:extLst>
      <p:ext uri="{BB962C8B-B14F-4D97-AF65-F5344CB8AC3E}">
        <p14:creationId xmlns:p14="http://schemas.microsoft.com/office/powerpoint/2010/main" val="699399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3/2/2021</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3479755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147705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3/2/2021</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1763621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149289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3/2/2021</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1190413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dirty="0"/>
              <a:pPr/>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109392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3/2/2021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894226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3/2/2021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p>
        </p:txBody>
      </p:sp>
    </p:spTree>
    <p:extLst>
      <p:ext uri="{BB962C8B-B14F-4D97-AF65-F5344CB8AC3E}">
        <p14:creationId xmlns:p14="http://schemas.microsoft.com/office/powerpoint/2010/main" val="3605307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359182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3/2/2021</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250016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074985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a:t>
            </a:r>
          </a:p>
          <a:p>
            <a:pPr lvl="6"/>
            <a:r>
              <a:rPr lang="en-US"/>
              <a:t>Seven</a:t>
            </a:r>
          </a:p>
          <a:p>
            <a:pPr lvl="7"/>
            <a:r>
              <a:rPr lang="en-US"/>
              <a:t>Eight</a:t>
            </a:r>
          </a:p>
          <a:p>
            <a:pPr lvl="8"/>
            <a:r>
              <a:rPr lang="en-US"/>
              <a:t>nine</a:t>
            </a:r>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3/2/2021</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4003959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a:extLst>
              <a:ext uri="{FF2B5EF4-FFF2-40B4-BE49-F238E27FC236}">
                <a16:creationId xmlns:a16="http://schemas.microsoft.com/office/drawing/2014/main" id="{FA63261A-C812-1A47-92C2-E28DAB1BE5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7134"/>
            <a:ext cx="12192000" cy="9120433"/>
          </a:xfrm>
          <a:prstGeom prst="rect">
            <a:avLst/>
          </a:prstGeom>
        </p:spPr>
      </p:pic>
      <p:sp>
        <p:nvSpPr>
          <p:cNvPr id="8" name="Rectangle 7">
            <a:extLst>
              <a:ext uri="{FF2B5EF4-FFF2-40B4-BE49-F238E27FC236}">
                <a16:creationId xmlns:a16="http://schemas.microsoft.com/office/drawing/2014/main" id="{2E8645BD-33B1-AF49-A3C1-63447637001B}"/>
              </a:ext>
            </a:extLst>
          </p:cNvPr>
          <p:cNvSpPr/>
          <p:nvPr/>
        </p:nvSpPr>
        <p:spPr>
          <a:xfrm>
            <a:off x="0" y="480766"/>
            <a:ext cx="12192000" cy="1060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C5C2DB-0FE5-9E48-8192-D1606B06D519}"/>
              </a:ext>
            </a:extLst>
          </p:cNvPr>
          <p:cNvSpPr>
            <a:spLocks noGrp="1"/>
          </p:cNvSpPr>
          <p:nvPr>
            <p:ph type="title"/>
          </p:nvPr>
        </p:nvSpPr>
        <p:spPr>
          <a:xfrm>
            <a:off x="504993" y="-21044"/>
            <a:ext cx="11029615" cy="1497507"/>
          </a:xfrm>
        </p:spPr>
        <p:txBody>
          <a:bodyPr>
            <a:normAutofit/>
          </a:bodyPr>
          <a:lstStyle/>
          <a:p>
            <a:r>
              <a:rPr lang="en-US" sz="4400" b="1" dirty="0">
                <a:solidFill>
                  <a:schemeClr val="bg1"/>
                </a:solidFill>
              </a:rPr>
              <a:t>BUDGET REVIEW</a:t>
            </a:r>
          </a:p>
        </p:txBody>
      </p:sp>
      <p:sp>
        <p:nvSpPr>
          <p:cNvPr id="6" name="Content Placeholder 2">
            <a:extLst>
              <a:ext uri="{FF2B5EF4-FFF2-40B4-BE49-F238E27FC236}">
                <a16:creationId xmlns:a16="http://schemas.microsoft.com/office/drawing/2014/main" id="{2639D381-CB65-2443-8366-C70C55366DD8}"/>
              </a:ext>
            </a:extLst>
          </p:cNvPr>
          <p:cNvSpPr txBox="1">
            <a:spLocks/>
          </p:cNvSpPr>
          <p:nvPr/>
        </p:nvSpPr>
        <p:spPr>
          <a:xfrm>
            <a:off x="5809212" y="802236"/>
            <a:ext cx="3412067" cy="738820"/>
          </a:xfrm>
          <a:prstGeom prst="rect">
            <a:avLst/>
          </a:prstGeom>
        </p:spPr>
        <p:txBody>
          <a:bodyPr lIns="91440" tIns="45720" rIns="91440" bIns="45720" anchor="t">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sz="3200" dirty="0">
                <a:solidFill>
                  <a:schemeClr val="accent3">
                    <a:lumMod val="40000"/>
                    <a:lumOff val="60000"/>
                  </a:schemeClr>
                </a:solidFill>
              </a:rPr>
              <a:t>March 3, 2021</a:t>
            </a:r>
          </a:p>
        </p:txBody>
      </p:sp>
      <p:sp>
        <p:nvSpPr>
          <p:cNvPr id="5" name="Title 1">
            <a:extLst>
              <a:ext uri="{FF2B5EF4-FFF2-40B4-BE49-F238E27FC236}">
                <a16:creationId xmlns:a16="http://schemas.microsoft.com/office/drawing/2014/main" id="{D7C0AF27-501A-244F-8690-6EBCBCDF3D11}"/>
              </a:ext>
            </a:extLst>
          </p:cNvPr>
          <p:cNvSpPr txBox="1">
            <a:spLocks/>
          </p:cNvSpPr>
          <p:nvPr/>
        </p:nvSpPr>
        <p:spPr>
          <a:xfrm>
            <a:off x="584200" y="2142067"/>
            <a:ext cx="4250559" cy="2971801"/>
          </a:xfrm>
          <a:prstGeom prst="rect">
            <a:avLst/>
          </a:prstGeom>
        </p:spPr>
        <p:txBody>
          <a:bodyPr>
            <a:no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6600" b="1" dirty="0"/>
          </a:p>
        </p:txBody>
      </p:sp>
    </p:spTree>
    <p:extLst>
      <p:ext uri="{BB962C8B-B14F-4D97-AF65-F5344CB8AC3E}">
        <p14:creationId xmlns:p14="http://schemas.microsoft.com/office/powerpoint/2010/main" val="2387866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16F99-6A65-498A-9956-0895FC4F948A}"/>
              </a:ext>
            </a:extLst>
          </p:cNvPr>
          <p:cNvSpPr>
            <a:spLocks noGrp="1"/>
          </p:cNvSpPr>
          <p:nvPr>
            <p:ph type="title" idx="4294967295"/>
          </p:nvPr>
        </p:nvSpPr>
        <p:spPr>
          <a:xfrm>
            <a:off x="450272" y="323418"/>
            <a:ext cx="9316027" cy="1014412"/>
          </a:xfrm>
        </p:spPr>
        <p:txBody>
          <a:bodyPr>
            <a:normAutofit/>
          </a:bodyPr>
          <a:lstStyle/>
          <a:p>
            <a:r>
              <a:rPr lang="en-US" sz="3600" dirty="0">
                <a:solidFill>
                  <a:schemeClr val="accent1"/>
                </a:solidFill>
              </a:rPr>
              <a:t>HEERF 1: CARES Act</a:t>
            </a:r>
          </a:p>
        </p:txBody>
      </p:sp>
      <p:sp>
        <p:nvSpPr>
          <p:cNvPr id="3" name="Content Placeholder 2">
            <a:extLst>
              <a:ext uri="{FF2B5EF4-FFF2-40B4-BE49-F238E27FC236}">
                <a16:creationId xmlns:a16="http://schemas.microsoft.com/office/drawing/2014/main" id="{BD6C3515-4E04-4437-9216-2FAE13E30478}"/>
              </a:ext>
            </a:extLst>
          </p:cNvPr>
          <p:cNvSpPr>
            <a:spLocks noGrp="1"/>
          </p:cNvSpPr>
          <p:nvPr>
            <p:ph idx="4294967295"/>
          </p:nvPr>
        </p:nvSpPr>
        <p:spPr>
          <a:xfrm>
            <a:off x="450273" y="1333556"/>
            <a:ext cx="10884164" cy="5532107"/>
          </a:xfrm>
        </p:spPr>
        <p:txBody>
          <a:bodyPr anchor="t" anchorCtr="0">
            <a:normAutofit/>
          </a:bodyPr>
          <a:lstStyle/>
          <a:p>
            <a:pPr marL="305435" indent="-305435"/>
            <a:r>
              <a:rPr lang="en-US" sz="2400" dirty="0">
                <a:ea typeface="+mn-lt"/>
                <a:cs typeface="+mn-lt"/>
              </a:rPr>
              <a:t>Institutional Portion: 			</a:t>
            </a:r>
            <a:r>
              <a:rPr lang="en-US" sz="2400" b="1" dirty="0">
                <a:solidFill>
                  <a:schemeClr val="accent2"/>
                </a:solidFill>
                <a:ea typeface="+mn-lt"/>
                <a:cs typeface="+mn-lt"/>
              </a:rPr>
              <a:t>$  8,813,665</a:t>
            </a:r>
            <a:endParaRPr lang="en-US" sz="2000" b="1" dirty="0">
              <a:solidFill>
                <a:schemeClr val="accent2"/>
              </a:solidFill>
              <a:ea typeface="+mn-lt"/>
              <a:cs typeface="+mn-lt"/>
            </a:endParaRPr>
          </a:p>
          <a:p>
            <a:pPr marL="629435" lvl="1" indent="-305435"/>
            <a:r>
              <a:rPr lang="en-US" sz="2200" dirty="0">
                <a:solidFill>
                  <a:schemeClr val="tx1"/>
                </a:solidFill>
                <a:ea typeface="+mn-lt"/>
                <a:cs typeface="+mn-lt"/>
              </a:rPr>
              <a:t>Health and Safety				</a:t>
            </a:r>
            <a:r>
              <a:rPr lang="en-US" sz="2400" dirty="0">
                <a:solidFill>
                  <a:schemeClr val="accent2"/>
                </a:solidFill>
                <a:ea typeface="+mn-lt"/>
                <a:cs typeface="+mn-lt"/>
              </a:rPr>
              <a:t>$     153,938</a:t>
            </a:r>
          </a:p>
          <a:p>
            <a:pPr marL="629435" lvl="1" indent="-305435"/>
            <a:r>
              <a:rPr lang="en-US" sz="2200" dirty="0">
                <a:solidFill>
                  <a:schemeClr val="tx1"/>
                </a:solidFill>
                <a:ea typeface="+mn-lt"/>
                <a:cs typeface="+mn-lt"/>
              </a:rPr>
              <a:t>Technology					</a:t>
            </a:r>
            <a:r>
              <a:rPr lang="en-US" sz="2400" dirty="0">
                <a:solidFill>
                  <a:schemeClr val="accent2"/>
                </a:solidFill>
                <a:ea typeface="+mn-lt"/>
                <a:cs typeface="+mn-lt"/>
              </a:rPr>
              <a:t>$   1,019,758</a:t>
            </a:r>
          </a:p>
          <a:p>
            <a:pPr marL="629435" lvl="1" indent="-305435"/>
            <a:r>
              <a:rPr lang="en-US" sz="2200" dirty="0">
                <a:solidFill>
                  <a:schemeClr val="tx1"/>
                </a:solidFill>
                <a:ea typeface="+mn-lt"/>
                <a:cs typeface="+mn-lt"/>
              </a:rPr>
              <a:t>Fee Refunds					</a:t>
            </a:r>
            <a:r>
              <a:rPr lang="en-US" sz="2400" dirty="0">
                <a:solidFill>
                  <a:schemeClr val="accent2"/>
                </a:solidFill>
                <a:ea typeface="+mn-lt"/>
                <a:cs typeface="+mn-lt"/>
              </a:rPr>
              <a:t>$      445,218  </a:t>
            </a:r>
          </a:p>
          <a:p>
            <a:pPr marL="629435" lvl="1" indent="-305435"/>
            <a:r>
              <a:rPr lang="en-US" sz="2200" dirty="0">
                <a:solidFill>
                  <a:schemeClr val="tx1"/>
                </a:solidFill>
                <a:ea typeface="+mn-lt"/>
                <a:cs typeface="+mn-lt"/>
              </a:rPr>
              <a:t>Instructional Support   		</a:t>
            </a:r>
            <a:r>
              <a:rPr lang="en-US" sz="2400" dirty="0">
                <a:solidFill>
                  <a:schemeClr val="accent2"/>
                </a:solidFill>
                <a:ea typeface="+mn-lt"/>
                <a:cs typeface="+mn-lt"/>
              </a:rPr>
              <a:t>$      207,483</a:t>
            </a:r>
          </a:p>
          <a:p>
            <a:pPr marL="305435" indent="-305435"/>
            <a:r>
              <a:rPr lang="en-US" sz="2400" dirty="0">
                <a:ea typeface="+mn-lt"/>
                <a:cs typeface="+mn-lt"/>
              </a:rPr>
              <a:t>Total Expenses thru 12/31/20	</a:t>
            </a:r>
            <a:r>
              <a:rPr lang="en-US" sz="2400" b="1" dirty="0">
                <a:solidFill>
                  <a:schemeClr val="accent2"/>
                </a:solidFill>
                <a:ea typeface="+mn-lt"/>
                <a:cs typeface="+mn-lt"/>
              </a:rPr>
              <a:t>$   1,826,396</a:t>
            </a:r>
          </a:p>
          <a:p>
            <a:pPr marL="305435" indent="-305435"/>
            <a:r>
              <a:rPr lang="en-US" sz="2200" dirty="0">
                <a:solidFill>
                  <a:schemeClr val="tx1"/>
                </a:solidFill>
                <a:ea typeface="+mn-lt"/>
                <a:cs typeface="+mn-lt"/>
              </a:rPr>
              <a:t>Current Encumbrances			</a:t>
            </a:r>
            <a:r>
              <a:rPr lang="en-US" sz="2400" b="1" dirty="0">
                <a:solidFill>
                  <a:schemeClr val="accent2"/>
                </a:solidFill>
                <a:ea typeface="+mn-lt"/>
                <a:cs typeface="+mn-lt"/>
              </a:rPr>
              <a:t>$   3,673,437</a:t>
            </a:r>
          </a:p>
          <a:p>
            <a:pPr marL="305435" indent="-305435"/>
            <a:r>
              <a:rPr lang="en-US" sz="2200" dirty="0">
                <a:solidFill>
                  <a:schemeClr val="tx1"/>
                </a:solidFill>
                <a:ea typeface="+mn-lt"/>
                <a:cs typeface="+mn-lt"/>
              </a:rPr>
              <a:t>Balance							</a:t>
            </a:r>
            <a:r>
              <a:rPr lang="en-US" sz="2400" b="1" dirty="0">
                <a:solidFill>
                  <a:schemeClr val="accent2"/>
                </a:solidFill>
                <a:ea typeface="+mn-lt"/>
                <a:cs typeface="+mn-lt"/>
              </a:rPr>
              <a:t>$   3,313,832</a:t>
            </a:r>
          </a:p>
          <a:p>
            <a:pPr marL="305435" indent="-305435"/>
            <a:endParaRPr lang="en-US" sz="2400" b="1" dirty="0">
              <a:solidFill>
                <a:schemeClr val="accent2"/>
              </a:solidFill>
              <a:ea typeface="+mn-lt"/>
              <a:cs typeface="+mn-lt"/>
            </a:endParaRPr>
          </a:p>
          <a:p>
            <a:pPr marL="0" indent="0">
              <a:buNone/>
            </a:pPr>
            <a:r>
              <a:rPr lang="en-US" sz="2200" dirty="0">
                <a:solidFill>
                  <a:schemeClr val="tx1"/>
                </a:solidFill>
                <a:ea typeface="+mn-lt"/>
                <a:cs typeface="+mn-lt"/>
              </a:rPr>
              <a:t>* Totals off by one dollar due to rounding</a:t>
            </a:r>
          </a:p>
        </p:txBody>
      </p:sp>
    </p:spTree>
    <p:extLst>
      <p:ext uri="{BB962C8B-B14F-4D97-AF65-F5344CB8AC3E}">
        <p14:creationId xmlns:p14="http://schemas.microsoft.com/office/powerpoint/2010/main" val="1181383360"/>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16F99-6A65-498A-9956-0895FC4F948A}"/>
              </a:ext>
            </a:extLst>
          </p:cNvPr>
          <p:cNvSpPr>
            <a:spLocks noGrp="1"/>
          </p:cNvSpPr>
          <p:nvPr>
            <p:ph type="title" idx="4294967295"/>
          </p:nvPr>
        </p:nvSpPr>
        <p:spPr>
          <a:xfrm>
            <a:off x="450272" y="323418"/>
            <a:ext cx="9316027" cy="1014412"/>
          </a:xfrm>
        </p:spPr>
        <p:txBody>
          <a:bodyPr>
            <a:normAutofit/>
          </a:bodyPr>
          <a:lstStyle/>
          <a:p>
            <a:r>
              <a:rPr lang="en-US" sz="3600" dirty="0">
                <a:solidFill>
                  <a:schemeClr val="accent1"/>
                </a:solidFill>
              </a:rPr>
              <a:t>HEERF 2: CRRSAA</a:t>
            </a:r>
          </a:p>
        </p:txBody>
      </p:sp>
      <p:sp>
        <p:nvSpPr>
          <p:cNvPr id="3" name="Content Placeholder 2">
            <a:extLst>
              <a:ext uri="{FF2B5EF4-FFF2-40B4-BE49-F238E27FC236}">
                <a16:creationId xmlns:a16="http://schemas.microsoft.com/office/drawing/2014/main" id="{BD6C3515-4E04-4437-9216-2FAE13E30478}"/>
              </a:ext>
            </a:extLst>
          </p:cNvPr>
          <p:cNvSpPr>
            <a:spLocks noGrp="1"/>
          </p:cNvSpPr>
          <p:nvPr>
            <p:ph idx="4294967295"/>
          </p:nvPr>
        </p:nvSpPr>
        <p:spPr>
          <a:xfrm>
            <a:off x="450273" y="1333556"/>
            <a:ext cx="10884164" cy="5532107"/>
          </a:xfrm>
        </p:spPr>
        <p:txBody>
          <a:bodyPr anchor="t" anchorCtr="0">
            <a:normAutofit/>
          </a:bodyPr>
          <a:lstStyle/>
          <a:p>
            <a:pPr marL="0" indent="0">
              <a:buNone/>
            </a:pPr>
            <a:r>
              <a:rPr lang="en-US" sz="2400" dirty="0">
                <a:ea typeface="+mn-lt"/>
                <a:cs typeface="+mn-lt"/>
              </a:rPr>
              <a:t>Coronavirus Response and Relief Supplemental Appropriations Act</a:t>
            </a:r>
          </a:p>
          <a:p>
            <a:pPr marL="305435" indent="-305435"/>
            <a:r>
              <a:rPr lang="en-US" sz="2400" dirty="0">
                <a:ea typeface="+mn-lt"/>
                <a:cs typeface="+mn-lt"/>
              </a:rPr>
              <a:t>Student Portion: 			</a:t>
            </a:r>
            <a:r>
              <a:rPr lang="en-US" sz="2400" b="1" dirty="0">
                <a:solidFill>
                  <a:schemeClr val="accent2"/>
                </a:solidFill>
                <a:ea typeface="+mn-lt"/>
                <a:cs typeface="+mn-lt"/>
              </a:rPr>
              <a:t>$  8,813,665</a:t>
            </a:r>
            <a:endParaRPr lang="en-US" sz="2400" b="1" dirty="0">
              <a:ea typeface="+mn-lt"/>
              <a:cs typeface="+mn-lt"/>
            </a:endParaRPr>
          </a:p>
          <a:p>
            <a:pPr marL="305435" indent="-305435"/>
            <a:r>
              <a:rPr lang="en-US" sz="2400" dirty="0">
                <a:ea typeface="+mn-lt"/>
                <a:cs typeface="+mn-lt"/>
              </a:rPr>
              <a:t>Institutional Portion: 		</a:t>
            </a:r>
            <a:r>
              <a:rPr lang="en-US" sz="2400" b="1" dirty="0">
                <a:solidFill>
                  <a:schemeClr val="accent2"/>
                </a:solidFill>
                <a:ea typeface="+mn-lt"/>
                <a:cs typeface="+mn-lt"/>
              </a:rPr>
              <a:t>$22,392,540</a:t>
            </a:r>
          </a:p>
          <a:p>
            <a:pPr marL="305435" indent="-305435"/>
            <a:r>
              <a:rPr lang="en-US" sz="2400" dirty="0">
                <a:ea typeface="+mn-lt"/>
                <a:cs typeface="+mn-lt"/>
              </a:rPr>
              <a:t>Total 						</a:t>
            </a:r>
            <a:r>
              <a:rPr lang="en-US" sz="2400" b="1" dirty="0">
                <a:solidFill>
                  <a:schemeClr val="accent2"/>
                </a:solidFill>
                <a:ea typeface="+mn-lt"/>
                <a:cs typeface="+mn-lt"/>
              </a:rPr>
              <a:t>$31,206,205</a:t>
            </a:r>
          </a:p>
          <a:p>
            <a:pPr marL="305435" indent="-305435"/>
            <a:r>
              <a:rPr lang="en-US" sz="2400" dirty="0">
                <a:ea typeface="+mn-lt"/>
                <a:cs typeface="+mn-lt"/>
              </a:rPr>
              <a:t>Less restrictive:  </a:t>
            </a:r>
            <a:br>
              <a:rPr lang="en-US" sz="2400" dirty="0">
                <a:ea typeface="+mn-lt"/>
                <a:cs typeface="+mn-lt"/>
              </a:rPr>
            </a:br>
            <a:r>
              <a:rPr lang="en-US" sz="2400" dirty="0">
                <a:ea typeface="+mn-lt"/>
                <a:cs typeface="+mn-lt"/>
              </a:rPr>
              <a:t>Operational restrictions are still unknown.</a:t>
            </a:r>
          </a:p>
          <a:p>
            <a:pPr marL="305435" indent="-305435"/>
            <a:r>
              <a:rPr lang="en-US" sz="2400" dirty="0">
                <a:ea typeface="+mn-lt"/>
                <a:cs typeface="+mn-lt"/>
              </a:rPr>
              <a:t>Both CARES and CRRSAA are one time, non-recurring allocations.</a:t>
            </a:r>
          </a:p>
        </p:txBody>
      </p:sp>
    </p:spTree>
    <p:extLst>
      <p:ext uri="{BB962C8B-B14F-4D97-AF65-F5344CB8AC3E}">
        <p14:creationId xmlns:p14="http://schemas.microsoft.com/office/powerpoint/2010/main" val="1961664363"/>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16F99-6A65-498A-9956-0895FC4F948A}"/>
              </a:ext>
            </a:extLst>
          </p:cNvPr>
          <p:cNvSpPr>
            <a:spLocks noGrp="1"/>
          </p:cNvSpPr>
          <p:nvPr>
            <p:ph type="title" idx="4294967295"/>
          </p:nvPr>
        </p:nvSpPr>
        <p:spPr>
          <a:xfrm>
            <a:off x="450272" y="323418"/>
            <a:ext cx="9316027" cy="1014412"/>
          </a:xfrm>
        </p:spPr>
        <p:txBody>
          <a:bodyPr>
            <a:normAutofit/>
          </a:bodyPr>
          <a:lstStyle/>
          <a:p>
            <a:r>
              <a:rPr lang="en-US" sz="3600" dirty="0">
                <a:solidFill>
                  <a:schemeClr val="accent1"/>
                </a:solidFill>
              </a:rPr>
              <a:t>HEERF 3: TBD</a:t>
            </a:r>
          </a:p>
        </p:txBody>
      </p:sp>
      <p:sp>
        <p:nvSpPr>
          <p:cNvPr id="3" name="Content Placeholder 2">
            <a:extLst>
              <a:ext uri="{FF2B5EF4-FFF2-40B4-BE49-F238E27FC236}">
                <a16:creationId xmlns:a16="http://schemas.microsoft.com/office/drawing/2014/main" id="{BD6C3515-4E04-4437-9216-2FAE13E30478}"/>
              </a:ext>
            </a:extLst>
          </p:cNvPr>
          <p:cNvSpPr>
            <a:spLocks noGrp="1"/>
          </p:cNvSpPr>
          <p:nvPr>
            <p:ph idx="4294967295"/>
          </p:nvPr>
        </p:nvSpPr>
        <p:spPr>
          <a:xfrm>
            <a:off x="450273" y="1333556"/>
            <a:ext cx="10884164" cy="5532107"/>
          </a:xfrm>
        </p:spPr>
        <p:txBody>
          <a:bodyPr anchor="t" anchorCtr="0">
            <a:normAutofit/>
          </a:bodyPr>
          <a:lstStyle/>
          <a:p>
            <a:pPr marL="0" indent="0">
              <a:buNone/>
            </a:pPr>
            <a:endParaRPr lang="en-US" sz="2400" dirty="0">
              <a:ea typeface="+mn-lt"/>
              <a:cs typeface="+mn-lt"/>
            </a:endParaRPr>
          </a:p>
        </p:txBody>
      </p:sp>
    </p:spTree>
    <p:extLst>
      <p:ext uri="{BB962C8B-B14F-4D97-AF65-F5344CB8AC3E}">
        <p14:creationId xmlns:p14="http://schemas.microsoft.com/office/powerpoint/2010/main" val="3740308940"/>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660A3D-94D7-4E5D-AE77-F2DEE49DF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A44EB985-DC5C-4DAC-9D62-8DC7D0F25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id="{3FCB64ED-B050-4F57-8188-F23326008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2BF5D0F4-EA4E-47A5-87BE-9ABB1AF66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328C565D-A991-4381-AC37-76A58A4A12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6C41BF-341C-40B3-A82B-0F5BD85FEB3C}"/>
              </a:ext>
            </a:extLst>
          </p:cNvPr>
          <p:cNvSpPr>
            <a:spLocks noGrp="1"/>
          </p:cNvSpPr>
          <p:nvPr>
            <p:ph type="title"/>
          </p:nvPr>
        </p:nvSpPr>
        <p:spPr>
          <a:xfrm>
            <a:off x="4449960" y="1507414"/>
            <a:ext cx="7295507" cy="3703320"/>
          </a:xfrm>
        </p:spPr>
        <p:txBody>
          <a:bodyPr vert="horz" lIns="91440" tIns="45720" rIns="91440" bIns="45720" rtlCol="0" anchor="ctr">
            <a:normAutofit/>
          </a:bodyPr>
          <a:lstStyle/>
          <a:p>
            <a:r>
              <a:rPr lang="en-US" sz="4800" b="1" dirty="0">
                <a:solidFill>
                  <a:schemeClr val="accent1"/>
                </a:solidFill>
              </a:rPr>
              <a:t>Reentry AND </a:t>
            </a:r>
            <a:r>
              <a:rPr lang="en-US" sz="4800" b="1" dirty="0" err="1">
                <a:solidFill>
                  <a:schemeClr val="accent1"/>
                </a:solidFill>
              </a:rPr>
              <a:t>bUDGET</a:t>
            </a:r>
            <a:endParaRPr lang="en-US" sz="4400" dirty="0">
              <a:solidFill>
                <a:schemeClr val="accent1"/>
              </a:solidFill>
            </a:endParaRPr>
          </a:p>
        </p:txBody>
      </p:sp>
      <p:sp>
        <p:nvSpPr>
          <p:cNvPr id="17" name="Rectangle 16">
            <a:extLst>
              <a:ext uri="{FF2B5EF4-FFF2-40B4-BE49-F238E27FC236}">
                <a16:creationId xmlns:a16="http://schemas.microsoft.com/office/drawing/2014/main" id="{B7180431-F4DE-415D-BCBB-9316423C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id="{EEABD997-5EF9-4E9B-AFBB-F6DFAAF3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V="1">
            <a:off x="2209064" y="3329711"/>
            <a:ext cx="3703320" cy="5872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0">
            <a:extLst>
              <a:ext uri="{FF2B5EF4-FFF2-40B4-BE49-F238E27FC236}">
                <a16:creationId xmlns:a16="http://schemas.microsoft.com/office/drawing/2014/main" id="{E9AB5EE6-A047-4B18-B998-D46DF3CC3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221489"/>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660A3D-94D7-4E5D-AE77-F2DEE49DF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A44EB985-DC5C-4DAC-9D62-8DC7D0F25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id="{3FCB64ED-B050-4F57-8188-F23326008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2BF5D0F4-EA4E-47A5-87BE-9ABB1AF66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328C565D-A991-4381-AC37-76A58A4A12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6C41BF-341C-40B3-A82B-0F5BD85FEB3C}"/>
              </a:ext>
            </a:extLst>
          </p:cNvPr>
          <p:cNvSpPr>
            <a:spLocks noGrp="1"/>
          </p:cNvSpPr>
          <p:nvPr>
            <p:ph type="title"/>
          </p:nvPr>
        </p:nvSpPr>
        <p:spPr>
          <a:xfrm>
            <a:off x="4449960" y="1507414"/>
            <a:ext cx="7295507" cy="3703320"/>
          </a:xfrm>
        </p:spPr>
        <p:txBody>
          <a:bodyPr vert="horz" lIns="91440" tIns="45720" rIns="91440" bIns="45720" rtlCol="0" anchor="ctr">
            <a:normAutofit/>
          </a:bodyPr>
          <a:lstStyle/>
          <a:p>
            <a:r>
              <a:rPr lang="en-US" sz="4800" b="1" dirty="0">
                <a:solidFill>
                  <a:schemeClr val="accent1"/>
                </a:solidFill>
              </a:rPr>
              <a:t>QUESTIONS</a:t>
            </a:r>
            <a:endParaRPr lang="en-US" sz="4400" dirty="0">
              <a:solidFill>
                <a:schemeClr val="accent1"/>
              </a:solidFill>
            </a:endParaRPr>
          </a:p>
        </p:txBody>
      </p:sp>
      <p:sp>
        <p:nvSpPr>
          <p:cNvPr id="17" name="Rectangle 16">
            <a:extLst>
              <a:ext uri="{FF2B5EF4-FFF2-40B4-BE49-F238E27FC236}">
                <a16:creationId xmlns:a16="http://schemas.microsoft.com/office/drawing/2014/main" id="{B7180431-F4DE-415D-BCBB-9316423C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id="{EEABD997-5EF9-4E9B-AFBB-F6DFAAF3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V="1">
            <a:off x="2209064" y="3329711"/>
            <a:ext cx="3703320" cy="5872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0">
            <a:extLst>
              <a:ext uri="{FF2B5EF4-FFF2-40B4-BE49-F238E27FC236}">
                <a16:creationId xmlns:a16="http://schemas.microsoft.com/office/drawing/2014/main" id="{E9AB5EE6-A047-4B18-B998-D46DF3CC3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31873612"/>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660A3D-94D7-4E5D-AE77-F2DEE49DF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A44EB985-DC5C-4DAC-9D62-8DC7D0F25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id="{3FCB64ED-B050-4F57-8188-F23326008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2BF5D0F4-EA4E-47A5-87BE-9ABB1AF66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328C565D-A991-4381-AC37-76A58A4A12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6C41BF-341C-40B3-A82B-0F5BD85FEB3C}"/>
              </a:ext>
            </a:extLst>
          </p:cNvPr>
          <p:cNvSpPr>
            <a:spLocks noGrp="1"/>
          </p:cNvSpPr>
          <p:nvPr>
            <p:ph type="title"/>
          </p:nvPr>
        </p:nvSpPr>
        <p:spPr>
          <a:xfrm>
            <a:off x="4449960" y="1507413"/>
            <a:ext cx="7295507" cy="4115675"/>
          </a:xfrm>
        </p:spPr>
        <p:txBody>
          <a:bodyPr vert="horz" lIns="91440" tIns="45720" rIns="91440" bIns="45720" rtlCol="0" anchor="ctr">
            <a:normAutofit/>
          </a:bodyPr>
          <a:lstStyle/>
          <a:p>
            <a:r>
              <a:rPr lang="en-US" sz="4800" b="1" dirty="0">
                <a:solidFill>
                  <a:schemeClr val="accent1"/>
                </a:solidFill>
              </a:rPr>
              <a:t>AGENDA:</a:t>
            </a:r>
            <a:br>
              <a:rPr lang="en-US" sz="4800" b="1" dirty="0">
                <a:solidFill>
                  <a:schemeClr val="accent1"/>
                </a:solidFill>
              </a:rPr>
            </a:br>
            <a:r>
              <a:rPr lang="en-US" sz="4000" cap="none" dirty="0">
                <a:solidFill>
                  <a:schemeClr val="accent1"/>
                </a:solidFill>
              </a:rPr>
              <a:t>Tax Levy Budget</a:t>
            </a:r>
            <a:br>
              <a:rPr lang="en-US" sz="4000" cap="none" dirty="0">
                <a:solidFill>
                  <a:schemeClr val="accent1"/>
                </a:solidFill>
              </a:rPr>
            </a:br>
            <a:r>
              <a:rPr lang="en-US" sz="4000" cap="none" dirty="0">
                <a:solidFill>
                  <a:schemeClr val="accent1"/>
                </a:solidFill>
              </a:rPr>
              <a:t>Stimulus Funding</a:t>
            </a:r>
            <a:br>
              <a:rPr lang="en-US" sz="4000" cap="none" dirty="0">
                <a:solidFill>
                  <a:schemeClr val="accent1"/>
                </a:solidFill>
              </a:rPr>
            </a:br>
            <a:r>
              <a:rPr lang="en-US" sz="4000" cap="none" dirty="0">
                <a:solidFill>
                  <a:schemeClr val="accent1"/>
                </a:solidFill>
              </a:rPr>
              <a:t>Reentry</a:t>
            </a:r>
            <a:br>
              <a:rPr lang="en-US" sz="4000" cap="none" dirty="0">
                <a:solidFill>
                  <a:schemeClr val="accent1"/>
                </a:solidFill>
              </a:rPr>
            </a:br>
            <a:r>
              <a:rPr lang="en-US" sz="4000" cap="none" dirty="0">
                <a:solidFill>
                  <a:schemeClr val="accent1"/>
                </a:solidFill>
              </a:rPr>
              <a:t>Questions</a:t>
            </a:r>
            <a:br>
              <a:rPr lang="en-US" sz="4400" dirty="0">
                <a:solidFill>
                  <a:schemeClr val="accent1"/>
                </a:solidFill>
              </a:rPr>
            </a:br>
            <a:endParaRPr lang="en-US" sz="4400" dirty="0">
              <a:solidFill>
                <a:schemeClr val="accent1"/>
              </a:solidFill>
            </a:endParaRPr>
          </a:p>
        </p:txBody>
      </p:sp>
      <p:sp>
        <p:nvSpPr>
          <p:cNvPr id="17" name="Rectangle 16">
            <a:extLst>
              <a:ext uri="{FF2B5EF4-FFF2-40B4-BE49-F238E27FC236}">
                <a16:creationId xmlns:a16="http://schemas.microsoft.com/office/drawing/2014/main" id="{B7180431-F4DE-415D-BCBB-9316423C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id="{EEABD997-5EF9-4E9B-AFBB-F6DFAAF3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V="1">
            <a:off x="2209064" y="3329711"/>
            <a:ext cx="3703320" cy="5872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0">
            <a:extLst>
              <a:ext uri="{FF2B5EF4-FFF2-40B4-BE49-F238E27FC236}">
                <a16:creationId xmlns:a16="http://schemas.microsoft.com/office/drawing/2014/main" id="{E9AB5EE6-A047-4B18-B998-D46DF3CC3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193501827"/>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660A3D-94D7-4E5D-AE77-F2DEE49DF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A44EB985-DC5C-4DAC-9D62-8DC7D0F25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id="{3FCB64ED-B050-4F57-8188-F23326008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2BF5D0F4-EA4E-47A5-87BE-9ABB1AF66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328C565D-A991-4381-AC37-76A58A4A12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6C41BF-341C-40B3-A82B-0F5BD85FEB3C}"/>
              </a:ext>
            </a:extLst>
          </p:cNvPr>
          <p:cNvSpPr>
            <a:spLocks noGrp="1"/>
          </p:cNvSpPr>
          <p:nvPr>
            <p:ph type="title"/>
          </p:nvPr>
        </p:nvSpPr>
        <p:spPr>
          <a:xfrm>
            <a:off x="4449960" y="1507414"/>
            <a:ext cx="7295507" cy="3703320"/>
          </a:xfrm>
        </p:spPr>
        <p:txBody>
          <a:bodyPr vert="horz" lIns="91440" tIns="45720" rIns="91440" bIns="45720" rtlCol="0" anchor="ctr">
            <a:normAutofit/>
          </a:bodyPr>
          <a:lstStyle/>
          <a:p>
            <a:r>
              <a:rPr lang="en-US" sz="4800" b="1" dirty="0">
                <a:solidFill>
                  <a:schemeClr val="accent1"/>
                </a:solidFill>
              </a:rPr>
              <a:t>TAX LEVY BUDGET</a:t>
            </a:r>
            <a:endParaRPr lang="en-US" sz="4400" dirty="0">
              <a:solidFill>
                <a:schemeClr val="accent1"/>
              </a:solidFill>
            </a:endParaRPr>
          </a:p>
        </p:txBody>
      </p:sp>
      <p:sp>
        <p:nvSpPr>
          <p:cNvPr id="17" name="Rectangle 16">
            <a:extLst>
              <a:ext uri="{FF2B5EF4-FFF2-40B4-BE49-F238E27FC236}">
                <a16:creationId xmlns:a16="http://schemas.microsoft.com/office/drawing/2014/main" id="{B7180431-F4DE-415D-BCBB-9316423C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id="{EEABD997-5EF9-4E9B-AFBB-F6DFAAF3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V="1">
            <a:off x="2209064" y="3329711"/>
            <a:ext cx="3703320" cy="5872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0">
            <a:extLst>
              <a:ext uri="{FF2B5EF4-FFF2-40B4-BE49-F238E27FC236}">
                <a16:creationId xmlns:a16="http://schemas.microsoft.com/office/drawing/2014/main" id="{E9AB5EE6-A047-4B18-B998-D46DF3CC3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00509007"/>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16F99-6A65-498A-9956-0895FC4F948A}"/>
              </a:ext>
            </a:extLst>
          </p:cNvPr>
          <p:cNvSpPr>
            <a:spLocks noGrp="1"/>
          </p:cNvSpPr>
          <p:nvPr>
            <p:ph type="title" idx="4294967295"/>
          </p:nvPr>
        </p:nvSpPr>
        <p:spPr>
          <a:xfrm>
            <a:off x="450272" y="323418"/>
            <a:ext cx="9316027" cy="1014412"/>
          </a:xfrm>
        </p:spPr>
        <p:txBody>
          <a:bodyPr>
            <a:normAutofit/>
          </a:bodyPr>
          <a:lstStyle/>
          <a:p>
            <a:r>
              <a:rPr lang="en-US" sz="3600" dirty="0">
                <a:solidFill>
                  <a:schemeClr val="accent1"/>
                </a:solidFill>
              </a:rPr>
              <a:t>Fiscal Year 2020 Summary</a:t>
            </a:r>
          </a:p>
        </p:txBody>
      </p:sp>
      <p:sp>
        <p:nvSpPr>
          <p:cNvPr id="3" name="Content Placeholder 2">
            <a:extLst>
              <a:ext uri="{FF2B5EF4-FFF2-40B4-BE49-F238E27FC236}">
                <a16:creationId xmlns:a16="http://schemas.microsoft.com/office/drawing/2014/main" id="{BD6C3515-4E04-4437-9216-2FAE13E30478}"/>
              </a:ext>
            </a:extLst>
          </p:cNvPr>
          <p:cNvSpPr>
            <a:spLocks noGrp="1"/>
          </p:cNvSpPr>
          <p:nvPr>
            <p:ph idx="4294967295"/>
          </p:nvPr>
        </p:nvSpPr>
        <p:spPr>
          <a:xfrm>
            <a:off x="450273" y="1333556"/>
            <a:ext cx="10884164" cy="5532107"/>
          </a:xfrm>
        </p:spPr>
        <p:txBody>
          <a:bodyPr anchor="t" anchorCtr="0">
            <a:normAutofit/>
          </a:bodyPr>
          <a:lstStyle/>
          <a:p>
            <a:pPr marL="0" indent="0">
              <a:buNone/>
            </a:pPr>
            <a:r>
              <a:rPr lang="en-US" sz="2400" dirty="0">
                <a:ea typeface="+mn-lt"/>
                <a:cs typeface="+mn-lt"/>
              </a:rPr>
              <a:t>Fiscal Year 2020 ran from (July1, 2019 to June 30, 2020)</a:t>
            </a:r>
          </a:p>
          <a:p>
            <a:pPr marL="305435" indent="-305435"/>
            <a:r>
              <a:rPr lang="en-US" sz="2400" dirty="0">
                <a:ea typeface="+mn-lt"/>
                <a:cs typeface="+mn-lt"/>
              </a:rPr>
              <a:t>Our year end balance is called CUTRA (City University Tuition Reimbursable Account).</a:t>
            </a:r>
          </a:p>
          <a:p>
            <a:pPr marL="305435" indent="-305435"/>
            <a:r>
              <a:rPr lang="en-US" sz="2400" dirty="0">
                <a:ea typeface="+mn-lt"/>
                <a:cs typeface="+mn-lt"/>
              </a:rPr>
              <a:t>The CUTRA account ended with $1.38 million.  This was a $554 thousand decline from FY2019.</a:t>
            </a:r>
          </a:p>
          <a:p>
            <a:pPr marL="305435" indent="-305435"/>
            <a:r>
              <a:rPr lang="en-US" sz="2400" dirty="0">
                <a:ea typeface="+mn-lt"/>
                <a:cs typeface="+mn-lt"/>
              </a:rPr>
              <a:t>Tuition Collections were about $2.3 million less than projected (including $370 thousand withheld from NYS financial aid payments to the College).</a:t>
            </a:r>
          </a:p>
          <a:p>
            <a:pPr marL="305435" indent="-305435"/>
            <a:r>
              <a:rPr lang="en-US" sz="2400" dirty="0">
                <a:ea typeface="+mn-lt"/>
                <a:cs typeface="+mn-lt"/>
              </a:rPr>
              <a:t>Energy Savings were about $1.5 million greater than projected (due to shutting down parts of many buildings in Spring 2020).</a:t>
            </a:r>
          </a:p>
          <a:p>
            <a:pPr marL="305435" indent="-305435"/>
            <a:r>
              <a:rPr lang="en-US" sz="2400" dirty="0">
                <a:ea typeface="+mn-lt"/>
                <a:cs typeface="+mn-lt"/>
              </a:rPr>
              <a:t>All employees were paid even if they were unable to do their jobs remotely.</a:t>
            </a:r>
          </a:p>
          <a:p>
            <a:pPr marL="305435" indent="-305435"/>
            <a:endParaRPr lang="en-US" sz="2400" dirty="0">
              <a:ea typeface="+mn-lt"/>
              <a:cs typeface="+mn-lt"/>
            </a:endParaRPr>
          </a:p>
          <a:p>
            <a:pPr marL="305435" indent="-305435"/>
            <a:endParaRPr lang="en-US" sz="2400" b="1" dirty="0">
              <a:solidFill>
                <a:schemeClr val="accent2"/>
              </a:solidFill>
              <a:ea typeface="+mn-lt"/>
              <a:cs typeface="+mn-lt"/>
            </a:endParaRPr>
          </a:p>
        </p:txBody>
      </p:sp>
    </p:spTree>
    <p:extLst>
      <p:ext uri="{BB962C8B-B14F-4D97-AF65-F5344CB8AC3E}">
        <p14:creationId xmlns:p14="http://schemas.microsoft.com/office/powerpoint/2010/main" val="2712435896"/>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16F99-6A65-498A-9956-0895FC4F948A}"/>
              </a:ext>
            </a:extLst>
          </p:cNvPr>
          <p:cNvSpPr>
            <a:spLocks noGrp="1"/>
          </p:cNvSpPr>
          <p:nvPr>
            <p:ph type="title" idx="4294967295"/>
          </p:nvPr>
        </p:nvSpPr>
        <p:spPr>
          <a:xfrm>
            <a:off x="450272" y="323418"/>
            <a:ext cx="9316027" cy="1014412"/>
          </a:xfrm>
        </p:spPr>
        <p:txBody>
          <a:bodyPr>
            <a:normAutofit/>
          </a:bodyPr>
          <a:lstStyle/>
          <a:p>
            <a:r>
              <a:rPr lang="en-US" sz="3600" dirty="0">
                <a:solidFill>
                  <a:schemeClr val="accent1"/>
                </a:solidFill>
              </a:rPr>
              <a:t>Fiscal Year 2021 Review</a:t>
            </a:r>
          </a:p>
        </p:txBody>
      </p:sp>
      <p:sp>
        <p:nvSpPr>
          <p:cNvPr id="3" name="Content Placeholder 2">
            <a:extLst>
              <a:ext uri="{FF2B5EF4-FFF2-40B4-BE49-F238E27FC236}">
                <a16:creationId xmlns:a16="http://schemas.microsoft.com/office/drawing/2014/main" id="{BD6C3515-4E04-4437-9216-2FAE13E30478}"/>
              </a:ext>
            </a:extLst>
          </p:cNvPr>
          <p:cNvSpPr>
            <a:spLocks noGrp="1"/>
          </p:cNvSpPr>
          <p:nvPr>
            <p:ph idx="4294967295"/>
          </p:nvPr>
        </p:nvSpPr>
        <p:spPr>
          <a:xfrm>
            <a:off x="450273" y="1333556"/>
            <a:ext cx="10884164" cy="5532107"/>
          </a:xfrm>
        </p:spPr>
        <p:txBody>
          <a:bodyPr anchor="t" anchorCtr="0">
            <a:normAutofit/>
          </a:bodyPr>
          <a:lstStyle/>
          <a:p>
            <a:pPr marL="0" indent="0">
              <a:buNone/>
            </a:pPr>
            <a:r>
              <a:rPr lang="en-US" sz="2400" dirty="0">
                <a:ea typeface="+mn-lt"/>
                <a:cs typeface="+mn-lt"/>
              </a:rPr>
              <a:t>Fiscal Year 2021 runs from (July1, 2020 to June 30, 2021)</a:t>
            </a:r>
          </a:p>
          <a:p>
            <a:pPr marL="305435" indent="-305435"/>
            <a:r>
              <a:rPr lang="en-US" sz="2400" dirty="0">
                <a:ea typeface="+mn-lt"/>
                <a:cs typeface="+mn-lt"/>
              </a:rPr>
              <a:t>Monthly budgets (with a 4 month budget from October to January) from July 2020 to February 2021.</a:t>
            </a:r>
          </a:p>
          <a:p>
            <a:pPr marL="305435" indent="-305435"/>
            <a:r>
              <a:rPr lang="en-US" sz="2400" dirty="0">
                <a:ea typeface="+mn-lt"/>
                <a:cs typeface="+mn-lt"/>
              </a:rPr>
              <a:t>20% hold back based on FY2020 budget of State funding and State financial aid ($14.2 million).</a:t>
            </a:r>
          </a:p>
          <a:p>
            <a:pPr marL="305435" indent="-305435"/>
            <a:r>
              <a:rPr lang="en-US" sz="2400" dirty="0">
                <a:ea typeface="+mn-lt"/>
                <a:cs typeface="+mn-lt"/>
              </a:rPr>
              <a:t>All personnel actions for full time (faculty and administrative) and temporary services (part time, non teaching) must be approved by the CUNY Vacancy Review Board (VRB).</a:t>
            </a:r>
          </a:p>
          <a:p>
            <a:pPr marL="305435" indent="-305435"/>
            <a:r>
              <a:rPr lang="en-US" sz="2400" dirty="0">
                <a:ea typeface="+mn-lt"/>
                <a:cs typeface="+mn-lt"/>
              </a:rPr>
              <a:t>All temporary services appointments of limited duration based on incremental budgets received from CUNY (including March 2021 appointments).</a:t>
            </a:r>
          </a:p>
          <a:p>
            <a:pPr marL="305435" indent="-305435"/>
            <a:r>
              <a:rPr lang="en-US" sz="2400" dirty="0">
                <a:ea typeface="+mn-lt"/>
                <a:cs typeface="+mn-lt"/>
              </a:rPr>
              <a:t>OTPS allocated only when critical or highly strategic requisitions submitted in </a:t>
            </a:r>
            <a:r>
              <a:rPr lang="en-US" sz="2400" dirty="0" err="1">
                <a:ea typeface="+mn-lt"/>
                <a:cs typeface="+mn-lt"/>
              </a:rPr>
              <a:t>CUNYfirst</a:t>
            </a:r>
            <a:r>
              <a:rPr lang="en-US" sz="2400" dirty="0">
                <a:ea typeface="+mn-lt"/>
                <a:cs typeface="+mn-lt"/>
              </a:rPr>
              <a:t>.</a:t>
            </a:r>
          </a:p>
          <a:p>
            <a:pPr marL="305435" indent="-305435"/>
            <a:endParaRPr lang="en-US" sz="2400" dirty="0">
              <a:ea typeface="+mn-lt"/>
              <a:cs typeface="+mn-lt"/>
            </a:endParaRPr>
          </a:p>
          <a:p>
            <a:pPr marL="305435" indent="-305435"/>
            <a:endParaRPr lang="en-US" sz="2400" dirty="0">
              <a:ea typeface="+mn-lt"/>
              <a:cs typeface="+mn-lt"/>
            </a:endParaRPr>
          </a:p>
          <a:p>
            <a:pPr marL="305435" indent="-305435"/>
            <a:endParaRPr lang="en-US" sz="2400" b="1" dirty="0">
              <a:solidFill>
                <a:schemeClr val="accent2"/>
              </a:solidFill>
              <a:ea typeface="+mn-lt"/>
              <a:cs typeface="+mn-lt"/>
            </a:endParaRPr>
          </a:p>
        </p:txBody>
      </p:sp>
    </p:spTree>
    <p:extLst>
      <p:ext uri="{BB962C8B-B14F-4D97-AF65-F5344CB8AC3E}">
        <p14:creationId xmlns:p14="http://schemas.microsoft.com/office/powerpoint/2010/main" val="926680060"/>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16F99-6A65-498A-9956-0895FC4F948A}"/>
              </a:ext>
            </a:extLst>
          </p:cNvPr>
          <p:cNvSpPr>
            <a:spLocks noGrp="1"/>
          </p:cNvSpPr>
          <p:nvPr>
            <p:ph type="title" idx="4294967295"/>
          </p:nvPr>
        </p:nvSpPr>
        <p:spPr>
          <a:xfrm>
            <a:off x="450272" y="323418"/>
            <a:ext cx="9316027" cy="1014412"/>
          </a:xfrm>
        </p:spPr>
        <p:txBody>
          <a:bodyPr>
            <a:normAutofit/>
          </a:bodyPr>
          <a:lstStyle/>
          <a:p>
            <a:r>
              <a:rPr lang="en-US" sz="3600" dirty="0">
                <a:solidFill>
                  <a:schemeClr val="accent1"/>
                </a:solidFill>
              </a:rPr>
              <a:t>Fiscal Year 2021 Review (continued)</a:t>
            </a:r>
          </a:p>
        </p:txBody>
      </p:sp>
      <p:sp>
        <p:nvSpPr>
          <p:cNvPr id="3" name="Content Placeholder 2">
            <a:extLst>
              <a:ext uri="{FF2B5EF4-FFF2-40B4-BE49-F238E27FC236}">
                <a16:creationId xmlns:a16="http://schemas.microsoft.com/office/drawing/2014/main" id="{BD6C3515-4E04-4437-9216-2FAE13E30478}"/>
              </a:ext>
            </a:extLst>
          </p:cNvPr>
          <p:cNvSpPr>
            <a:spLocks noGrp="1"/>
          </p:cNvSpPr>
          <p:nvPr>
            <p:ph idx="4294967295"/>
          </p:nvPr>
        </p:nvSpPr>
        <p:spPr>
          <a:xfrm>
            <a:off x="450273" y="1333556"/>
            <a:ext cx="10884164" cy="5532107"/>
          </a:xfrm>
        </p:spPr>
        <p:txBody>
          <a:bodyPr anchor="t" anchorCtr="0">
            <a:normAutofit/>
          </a:bodyPr>
          <a:lstStyle/>
          <a:p>
            <a:pPr marL="305435" indent="-305435"/>
            <a:r>
              <a:rPr lang="en-US" sz="2400" dirty="0">
                <a:ea typeface="+mn-lt"/>
                <a:cs typeface="+mn-lt"/>
              </a:rPr>
              <a:t>In January 2021, State budget approved with 5% reduction from FY2020 State funding and no hold back on State financial aid.  This is a base budget reduction.</a:t>
            </a:r>
          </a:p>
          <a:p>
            <a:pPr marL="305435" indent="-305435"/>
            <a:r>
              <a:rPr lang="en-US" sz="2400" dirty="0">
                <a:ea typeface="+mn-lt"/>
                <a:cs typeface="+mn-lt"/>
              </a:rPr>
              <a:t>On March 1, 2021, CUNY Board of Trustees Fiscal Affairs Committee met to review updated budget allocations for submission to CUNY Board of Trustees on March 22, 2021.</a:t>
            </a:r>
          </a:p>
          <a:p>
            <a:pPr marL="305435" indent="-305435"/>
            <a:r>
              <a:rPr lang="en-US" sz="2400" dirty="0">
                <a:ea typeface="+mn-lt"/>
                <a:cs typeface="+mn-lt"/>
              </a:rPr>
              <a:t>Colleges expect to receive preliminary annual budget allocation week of March 1, 2021.</a:t>
            </a:r>
          </a:p>
          <a:p>
            <a:pPr marL="305435" indent="-305435"/>
            <a:endParaRPr lang="en-US" sz="2400" dirty="0">
              <a:ea typeface="+mn-lt"/>
              <a:cs typeface="+mn-lt"/>
            </a:endParaRPr>
          </a:p>
          <a:p>
            <a:pPr marL="305435" indent="-305435"/>
            <a:endParaRPr lang="en-US" sz="2400" dirty="0">
              <a:ea typeface="+mn-lt"/>
              <a:cs typeface="+mn-lt"/>
            </a:endParaRPr>
          </a:p>
          <a:p>
            <a:pPr marL="305435" indent="-305435"/>
            <a:endParaRPr lang="en-US" sz="2400" b="1" dirty="0">
              <a:solidFill>
                <a:schemeClr val="accent2"/>
              </a:solidFill>
              <a:ea typeface="+mn-lt"/>
              <a:cs typeface="+mn-lt"/>
            </a:endParaRPr>
          </a:p>
        </p:txBody>
      </p:sp>
    </p:spTree>
    <p:extLst>
      <p:ext uri="{BB962C8B-B14F-4D97-AF65-F5344CB8AC3E}">
        <p14:creationId xmlns:p14="http://schemas.microsoft.com/office/powerpoint/2010/main" val="1400120135"/>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660A3D-94D7-4E5D-AE77-F2DEE49DF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A44EB985-DC5C-4DAC-9D62-8DC7D0F25A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id="{3FCB64ED-B050-4F57-8188-F23326008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2BF5D0F4-EA4E-47A5-87BE-9ABB1AF66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328C565D-A991-4381-AC37-76A58A4A12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6C41BF-341C-40B3-A82B-0F5BD85FEB3C}"/>
              </a:ext>
            </a:extLst>
          </p:cNvPr>
          <p:cNvSpPr>
            <a:spLocks noGrp="1"/>
          </p:cNvSpPr>
          <p:nvPr>
            <p:ph type="title"/>
          </p:nvPr>
        </p:nvSpPr>
        <p:spPr>
          <a:xfrm>
            <a:off x="4449960" y="1507414"/>
            <a:ext cx="7295507" cy="3703320"/>
          </a:xfrm>
        </p:spPr>
        <p:txBody>
          <a:bodyPr vert="horz" lIns="91440" tIns="45720" rIns="91440" bIns="45720" rtlCol="0" anchor="ctr">
            <a:normAutofit/>
          </a:bodyPr>
          <a:lstStyle/>
          <a:p>
            <a:r>
              <a:rPr lang="en-US" sz="4800" b="1" dirty="0">
                <a:solidFill>
                  <a:schemeClr val="accent1"/>
                </a:solidFill>
              </a:rPr>
              <a:t>STIMULUS FUNDING:</a:t>
            </a:r>
            <a:br>
              <a:rPr lang="en-US" sz="4800" b="1" dirty="0">
                <a:solidFill>
                  <a:schemeClr val="accent1"/>
                </a:solidFill>
              </a:rPr>
            </a:br>
            <a:r>
              <a:rPr lang="en-US" sz="4000" dirty="0">
                <a:solidFill>
                  <a:schemeClr val="accent1"/>
                </a:solidFill>
              </a:rPr>
              <a:t>HEERF</a:t>
            </a:r>
            <a:br>
              <a:rPr lang="en-US" sz="4000" dirty="0">
                <a:solidFill>
                  <a:schemeClr val="accent1"/>
                </a:solidFill>
              </a:rPr>
            </a:br>
            <a:r>
              <a:rPr lang="en-US" sz="4000" dirty="0">
                <a:solidFill>
                  <a:schemeClr val="accent1"/>
                </a:solidFill>
              </a:rPr>
              <a:t>(Higher Education </a:t>
            </a:r>
            <a:br>
              <a:rPr lang="en-US" sz="4000" dirty="0">
                <a:solidFill>
                  <a:schemeClr val="accent1"/>
                </a:solidFill>
              </a:rPr>
            </a:br>
            <a:r>
              <a:rPr lang="en-US" sz="4000" dirty="0">
                <a:solidFill>
                  <a:schemeClr val="accent1"/>
                </a:solidFill>
              </a:rPr>
              <a:t>Emergency Relief Fund)</a:t>
            </a:r>
            <a:endParaRPr lang="en-US" sz="4400" dirty="0">
              <a:solidFill>
                <a:schemeClr val="accent1"/>
              </a:solidFill>
            </a:endParaRPr>
          </a:p>
        </p:txBody>
      </p:sp>
      <p:sp>
        <p:nvSpPr>
          <p:cNvPr id="17" name="Rectangle 16">
            <a:extLst>
              <a:ext uri="{FF2B5EF4-FFF2-40B4-BE49-F238E27FC236}">
                <a16:creationId xmlns:a16="http://schemas.microsoft.com/office/drawing/2014/main" id="{B7180431-F4DE-415D-BCBB-9316423C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id="{EEABD997-5EF9-4E9B-AFBB-F6DFAAF3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V="1">
            <a:off x="2209064" y="3329711"/>
            <a:ext cx="3703320" cy="5872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0">
            <a:extLst>
              <a:ext uri="{FF2B5EF4-FFF2-40B4-BE49-F238E27FC236}">
                <a16:creationId xmlns:a16="http://schemas.microsoft.com/office/drawing/2014/main" id="{E9AB5EE6-A047-4B18-B998-D46DF3CC3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873788269"/>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16F99-6A65-498A-9956-0895FC4F948A}"/>
              </a:ext>
            </a:extLst>
          </p:cNvPr>
          <p:cNvSpPr>
            <a:spLocks noGrp="1"/>
          </p:cNvSpPr>
          <p:nvPr>
            <p:ph type="title" idx="4294967295"/>
          </p:nvPr>
        </p:nvSpPr>
        <p:spPr>
          <a:xfrm>
            <a:off x="450272" y="323418"/>
            <a:ext cx="9316027" cy="1014412"/>
          </a:xfrm>
        </p:spPr>
        <p:txBody>
          <a:bodyPr>
            <a:normAutofit/>
          </a:bodyPr>
          <a:lstStyle/>
          <a:p>
            <a:r>
              <a:rPr lang="en-US" sz="3600" dirty="0">
                <a:solidFill>
                  <a:schemeClr val="accent1"/>
                </a:solidFill>
              </a:rPr>
              <a:t>HEERF 1: CARES Act</a:t>
            </a:r>
          </a:p>
        </p:txBody>
      </p:sp>
      <p:sp>
        <p:nvSpPr>
          <p:cNvPr id="3" name="Content Placeholder 2">
            <a:extLst>
              <a:ext uri="{FF2B5EF4-FFF2-40B4-BE49-F238E27FC236}">
                <a16:creationId xmlns:a16="http://schemas.microsoft.com/office/drawing/2014/main" id="{BD6C3515-4E04-4437-9216-2FAE13E30478}"/>
              </a:ext>
            </a:extLst>
          </p:cNvPr>
          <p:cNvSpPr>
            <a:spLocks noGrp="1"/>
          </p:cNvSpPr>
          <p:nvPr>
            <p:ph idx="4294967295"/>
          </p:nvPr>
        </p:nvSpPr>
        <p:spPr>
          <a:xfrm>
            <a:off x="450273" y="1333556"/>
            <a:ext cx="10884164" cy="5532107"/>
          </a:xfrm>
        </p:spPr>
        <p:txBody>
          <a:bodyPr anchor="t" anchorCtr="0">
            <a:normAutofit/>
          </a:bodyPr>
          <a:lstStyle/>
          <a:p>
            <a:pPr marL="0" indent="0">
              <a:buNone/>
            </a:pPr>
            <a:r>
              <a:rPr lang="en-US" sz="2400" dirty="0">
                <a:ea typeface="+mn-lt"/>
                <a:cs typeface="+mn-lt"/>
              </a:rPr>
              <a:t>Coronavirus Aid, Relief, and Economic Security Act </a:t>
            </a:r>
          </a:p>
          <a:p>
            <a:pPr marL="305435" indent="-305435"/>
            <a:r>
              <a:rPr lang="en-US" sz="2400" dirty="0">
                <a:ea typeface="+mn-lt"/>
                <a:cs typeface="+mn-lt"/>
              </a:rPr>
              <a:t>Student Portion: 			</a:t>
            </a:r>
            <a:r>
              <a:rPr lang="en-US" sz="2400" b="1" dirty="0">
                <a:solidFill>
                  <a:schemeClr val="accent2"/>
                </a:solidFill>
                <a:ea typeface="+mn-lt"/>
                <a:cs typeface="+mn-lt"/>
              </a:rPr>
              <a:t>$  8,813,665</a:t>
            </a:r>
          </a:p>
          <a:p>
            <a:pPr marL="305435" indent="-305435"/>
            <a:r>
              <a:rPr lang="en-US" sz="2400" dirty="0">
                <a:ea typeface="+mn-lt"/>
                <a:cs typeface="+mn-lt"/>
              </a:rPr>
              <a:t>Institutional Portion: 		</a:t>
            </a:r>
            <a:r>
              <a:rPr lang="en-US" sz="2400" b="1" dirty="0">
                <a:solidFill>
                  <a:schemeClr val="accent2"/>
                </a:solidFill>
                <a:ea typeface="+mn-lt"/>
                <a:cs typeface="+mn-lt"/>
              </a:rPr>
              <a:t>$  8,813,665</a:t>
            </a:r>
          </a:p>
          <a:p>
            <a:pPr marL="305435" indent="-305435"/>
            <a:r>
              <a:rPr lang="en-US" sz="2400" dirty="0">
                <a:ea typeface="+mn-lt"/>
                <a:cs typeface="+mn-lt"/>
              </a:rPr>
              <a:t>Total: 						</a:t>
            </a:r>
            <a:r>
              <a:rPr lang="en-US" sz="2400" b="1" dirty="0">
                <a:solidFill>
                  <a:schemeClr val="accent2"/>
                </a:solidFill>
                <a:ea typeface="+mn-lt"/>
                <a:cs typeface="+mn-lt"/>
              </a:rPr>
              <a:t>$17,627,330</a:t>
            </a:r>
          </a:p>
          <a:p>
            <a:pPr marL="305435" indent="-305435"/>
            <a:r>
              <a:rPr lang="en-US" sz="2400" dirty="0">
                <a:ea typeface="+mn-lt"/>
                <a:cs typeface="+mn-lt"/>
              </a:rPr>
              <a:t>Very restrictive</a:t>
            </a:r>
          </a:p>
        </p:txBody>
      </p:sp>
    </p:spTree>
    <p:extLst>
      <p:ext uri="{BB962C8B-B14F-4D97-AF65-F5344CB8AC3E}">
        <p14:creationId xmlns:p14="http://schemas.microsoft.com/office/powerpoint/2010/main" val="1369300988"/>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16F99-6A65-498A-9956-0895FC4F948A}"/>
              </a:ext>
            </a:extLst>
          </p:cNvPr>
          <p:cNvSpPr>
            <a:spLocks noGrp="1"/>
          </p:cNvSpPr>
          <p:nvPr>
            <p:ph type="title" idx="4294967295"/>
          </p:nvPr>
        </p:nvSpPr>
        <p:spPr>
          <a:xfrm>
            <a:off x="450272" y="323418"/>
            <a:ext cx="9316027" cy="1014412"/>
          </a:xfrm>
        </p:spPr>
        <p:txBody>
          <a:bodyPr>
            <a:normAutofit/>
          </a:bodyPr>
          <a:lstStyle/>
          <a:p>
            <a:r>
              <a:rPr lang="en-US" sz="3600" dirty="0">
                <a:solidFill>
                  <a:schemeClr val="accent1"/>
                </a:solidFill>
              </a:rPr>
              <a:t>HEERF 1: CARES Act – Points of Interest</a:t>
            </a:r>
          </a:p>
        </p:txBody>
      </p:sp>
      <p:sp>
        <p:nvSpPr>
          <p:cNvPr id="3" name="Content Placeholder 2">
            <a:extLst>
              <a:ext uri="{FF2B5EF4-FFF2-40B4-BE49-F238E27FC236}">
                <a16:creationId xmlns:a16="http://schemas.microsoft.com/office/drawing/2014/main" id="{BD6C3515-4E04-4437-9216-2FAE13E30478}"/>
              </a:ext>
            </a:extLst>
          </p:cNvPr>
          <p:cNvSpPr>
            <a:spLocks noGrp="1"/>
          </p:cNvSpPr>
          <p:nvPr>
            <p:ph idx="4294967295"/>
          </p:nvPr>
        </p:nvSpPr>
        <p:spPr>
          <a:xfrm>
            <a:off x="450273" y="1333556"/>
            <a:ext cx="10884164" cy="5532107"/>
          </a:xfrm>
        </p:spPr>
        <p:txBody>
          <a:bodyPr anchor="t" anchorCtr="0">
            <a:normAutofit/>
          </a:bodyPr>
          <a:lstStyle/>
          <a:p>
            <a:pPr marL="305435" indent="-305435"/>
            <a:r>
              <a:rPr lang="en-US" sz="2400" dirty="0">
                <a:ea typeface="+mn-lt"/>
                <a:cs typeface="+mn-lt"/>
              </a:rPr>
              <a:t>The $8.8 million student portion has been distributed to students.</a:t>
            </a:r>
          </a:p>
          <a:p>
            <a:pPr marL="305435" indent="-305435"/>
            <a:r>
              <a:rPr lang="en-US" sz="2400" dirty="0">
                <a:ea typeface="+mn-lt"/>
                <a:cs typeface="+mn-lt"/>
              </a:rPr>
              <a:t>Expended over $1.8 million of the institutional portion of CARES through December 31, 2020 and submitted to CUNY and the federal government.  As of February 28, 2021, no funds from this submission have been drawn down and added to our budget.</a:t>
            </a:r>
          </a:p>
          <a:p>
            <a:pPr marL="305435" indent="-305435"/>
            <a:r>
              <a:rPr lang="en-US" sz="2400" dirty="0">
                <a:ea typeface="+mn-lt"/>
                <a:cs typeface="+mn-lt"/>
              </a:rPr>
              <a:t>The College has encumbered over $3.6 million more of the CARES money.  </a:t>
            </a:r>
          </a:p>
          <a:p>
            <a:pPr marL="0" indent="0">
              <a:buNone/>
            </a:pPr>
            <a:r>
              <a:rPr lang="en-US" sz="2400" b="1" dirty="0">
                <a:solidFill>
                  <a:schemeClr val="accent2"/>
                </a:solidFill>
                <a:ea typeface="+mn-lt"/>
                <a:cs typeface="+mn-lt"/>
              </a:rPr>
              <a:t>Notable Projects:</a:t>
            </a:r>
            <a:endParaRPr lang="en-US" sz="2400" dirty="0">
              <a:ea typeface="+mn-lt"/>
              <a:cs typeface="+mn-lt"/>
            </a:endParaRPr>
          </a:p>
          <a:p>
            <a:pPr marL="629435" lvl="1" indent="-305435"/>
            <a:r>
              <a:rPr lang="en-US" sz="2200" dirty="0">
                <a:ea typeface="+mn-lt"/>
                <a:cs typeface="+mn-lt"/>
              </a:rPr>
              <a:t>Over $1.7 million to Academic Affairs. The largest project is for teaching and learning assistants.</a:t>
            </a:r>
          </a:p>
          <a:p>
            <a:pPr marL="629435" lvl="1" indent="-305435"/>
            <a:r>
              <a:rPr lang="en-US" sz="2200" dirty="0">
                <a:ea typeface="+mn-lt"/>
                <a:cs typeface="+mn-lt"/>
              </a:rPr>
              <a:t>Student emergency grants for eligible students who took Winter 2021 courses.</a:t>
            </a:r>
          </a:p>
          <a:p>
            <a:pPr marL="629435" lvl="1" indent="-305435"/>
            <a:r>
              <a:rPr lang="en-US" sz="2200" dirty="0">
                <a:ea typeface="+mn-lt"/>
                <a:cs typeface="+mn-lt"/>
              </a:rPr>
              <a:t>Wellness Advisors for Student Affairs. Connection Coaches for Enrollment Management.</a:t>
            </a:r>
          </a:p>
          <a:p>
            <a:pPr marL="629435" lvl="1" indent="-305435"/>
            <a:r>
              <a:rPr lang="en-US" sz="2200" dirty="0">
                <a:ea typeface="+mn-lt"/>
                <a:cs typeface="+mn-lt"/>
              </a:rPr>
              <a:t>PPE, facilities, EHS, and technology expenditures.</a:t>
            </a:r>
          </a:p>
        </p:txBody>
      </p:sp>
    </p:spTree>
    <p:extLst>
      <p:ext uri="{BB962C8B-B14F-4D97-AF65-F5344CB8AC3E}">
        <p14:creationId xmlns:p14="http://schemas.microsoft.com/office/powerpoint/2010/main" val="2870801017"/>
      </p:ext>
    </p:extLst>
  </p:cSld>
  <p:clrMapOvr>
    <a:masterClrMapping/>
  </p:clrMapOvr>
  <p:transition spd="slow">
    <p:push/>
  </p:transition>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344</TotalTime>
  <Words>528</Words>
  <Application>Microsoft Office PowerPoint</Application>
  <PresentationFormat>Widescreen</PresentationFormat>
  <Paragraphs>70</Paragraphs>
  <Slides>14</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Calibri</vt:lpstr>
      <vt:lpstr>Gill Sans MT</vt:lpstr>
      <vt:lpstr>Wingdings 2</vt:lpstr>
      <vt:lpstr>Dividend</vt:lpstr>
      <vt:lpstr>BUDGET REVIEW</vt:lpstr>
      <vt:lpstr>AGENDA: Tax Levy Budget Stimulus Funding Reentry Questions </vt:lpstr>
      <vt:lpstr>TAX LEVY BUDGET</vt:lpstr>
      <vt:lpstr>Fiscal Year 2020 Summary</vt:lpstr>
      <vt:lpstr>Fiscal Year 2021 Review</vt:lpstr>
      <vt:lpstr>Fiscal Year 2021 Review (continued)</vt:lpstr>
      <vt:lpstr>STIMULUS FUNDING: HEERF (Higher Education  Emergency Relief Fund)</vt:lpstr>
      <vt:lpstr>HEERF 1: CARES Act</vt:lpstr>
      <vt:lpstr>HEERF 1: CARES Act – Points of Interest</vt:lpstr>
      <vt:lpstr>HEERF 1: CARES Act</vt:lpstr>
      <vt:lpstr>HEERF 2: CRRSAA</vt:lpstr>
      <vt:lpstr>HEERF 3: TBD</vt:lpstr>
      <vt:lpstr>Reentry AND bUDGET</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REVIEW</dc:title>
  <dc:creator>David Finkelstein</dc:creator>
  <cp:lastModifiedBy>Alan Gilbert</cp:lastModifiedBy>
  <cp:revision>51</cp:revision>
  <dcterms:created xsi:type="dcterms:W3CDTF">2021-02-22T16:12:04Z</dcterms:created>
  <dcterms:modified xsi:type="dcterms:W3CDTF">2021-03-02T18:58:48Z</dcterms:modified>
</cp:coreProperties>
</file>